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7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969"/>
  </p:normalViewPr>
  <p:slideViewPr>
    <p:cSldViewPr snapToGrid="0" snapToObjects="1">
      <p:cViewPr varScale="1">
        <p:scale>
          <a:sx n="120" d="100"/>
          <a:sy n="120" d="100"/>
        </p:scale>
        <p:origin x="13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C39F5-AE76-4AE2-8C46-DB250C57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015C-A78E-4CDA-889D-DE146FA7631A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29DEF-D8BB-4C5D-BAA0-4446AE3D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147E0-6DB6-4D1E-A1BD-5EE55266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89A7-A27D-477C-847E-C44A10EB389B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49458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8759-D942-4DC4-90CD-8373A66B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85B2-6D49-4BAC-BE82-B68233740C69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6D9A-DD28-4371-8F4B-AE6DC664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CC17-8670-47C1-97BD-7608AF23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67F8-E2BE-43F8-84FF-56BE68999AC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3810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72A68-9C85-4D79-9E38-8949CA5C5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BE86-43B8-4A5B-BF5F-DE5188685BC6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24171-971C-4F5B-9514-0F542E62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5934-9FAD-4C5B-AAE6-25CB6664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AAC7-C3A6-4FD7-AB93-95E6C1535A33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05615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AB18E-6728-426B-8CB1-094E7FFD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582D-169F-4A44-93EC-33CF2104E8DA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6CE31-D238-42BC-AE31-54849C6E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F24B8-DC4C-45B1-8A3A-C614CF75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FC6D-BC33-49F3-BE44-8C8AF634289E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47142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0869-F464-4182-9899-8406877E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B39B-9AC0-4237-91AA-4626517F4A63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DC037-CD71-4F29-B05C-416E4E3A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BA98-9027-4A1E-93B0-7182D076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B03B-DCC6-4786-959F-0769B7ECECC4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03610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6C5043-A070-48D8-8E43-FCEF2B4C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D3CC-3423-40C6-B42A-63CA5960FDCD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AB4D62-B15B-4066-AA2B-11BC3BCA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2CFEEE-1C35-453B-AAB7-1A382CA0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EAF7-2FC6-4C6C-8218-EBD4F3D7DDA8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17330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4C209E-82F7-44DD-AC51-0C3E2364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0016-83D1-4E4E-BEA3-E3051DB0C69D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38424F-7E05-4A9E-A572-9D6EBC1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AC8342-E509-4DF0-A7F1-E6157E2C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ADB7-3FEA-4CFF-893D-E23702091CF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27424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D36E65-2F02-4F4F-B011-16451ECC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A5BA-9716-4869-A444-D0DAE1B2723F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C265D5-D8C6-42C1-AD01-16D6E33E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5DF751-F0E5-41C9-801B-9C3CBB55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40E3-05E1-4404-B246-58D66ED2404B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81418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544FE2-B035-4121-BBAC-EA47FE04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1B7D-4464-4603-819F-8519F941E6EB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A25943-0418-4437-9716-F0CF44C2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D658AF-43F0-45A9-833B-644787CB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ABF9-7688-4E73-9BDD-00652221E5E3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25699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344741-94F1-4C2B-88D6-027FC8DF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87CB-F509-45B0-B1E9-AE592D07CFC8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EBE236-3840-4EB2-9424-9161F20F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B081B2-839C-4CCE-9471-D1C47DBF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0003-E64C-4717-A9AE-88AE8F1A6EB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6379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729F68-73FE-48F5-B480-C4B7FDBB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87D30-C510-42D3-A9DF-AE5920E46BC2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AF4114-4535-4EFB-9276-4DAED04A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33E505-8744-44AE-88A3-357A0366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2C67-3486-48B2-AB52-59805B59147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9714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AF4FA9-B86A-4A38-AEE0-643C8BC60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A230E23-1ABD-49F3-A24B-3129F28BB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los estilos de texto del patrón
Segundo nivel
Tercer nivel
Cuarto nivel
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C0A2D-90A2-4ECD-B395-DBCC119B8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A242C-3806-4F96-8D2A-018317F4DAF1}" type="datetimeFigureOut">
              <a:rPr lang="es-ES"/>
              <a:pPr>
                <a:defRPr/>
              </a:pPr>
              <a:t>03/11/2021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84E8-85E2-432B-A7C0-F02E46AE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67807-9F69-4A7F-9077-4BE7B5F29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1B7043-36BF-4216-AE78-19373C50A7B0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xtec.gencat.cat/ca/curriculum/professionals/fp/accio-tutorial-i-orientacio/ipop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xtec.cat/exempleipo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8;p1">
            <a:extLst>
              <a:ext uri="{FF2B5EF4-FFF2-40B4-BE49-F238E27FC236}">
                <a16:creationId xmlns:a16="http://schemas.microsoft.com/office/drawing/2014/main" id="{1977D146-1008-4ED0-96E8-337E314F0B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9813" y="2505828"/>
            <a:ext cx="3377524" cy="3377524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</p:pic>
      <p:grpSp>
        <p:nvGrpSpPr>
          <p:cNvPr id="2051" name="Grupo 13">
            <a:extLst>
              <a:ext uri="{FF2B5EF4-FFF2-40B4-BE49-F238E27FC236}">
                <a16:creationId xmlns:a16="http://schemas.microsoft.com/office/drawing/2014/main" id="{51B1438C-D98E-4A1D-93D9-C7A9B18734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2055" name="Imagen 16">
              <a:extLst>
                <a:ext uri="{FF2B5EF4-FFF2-40B4-BE49-F238E27FC236}">
                  <a16:creationId xmlns:a16="http://schemas.microsoft.com/office/drawing/2014/main" id="{5F7B07CE-3CC9-4CE0-A27E-1ABBFB1B1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Imagen 15">
              <a:extLst>
                <a:ext uri="{FF2B5EF4-FFF2-40B4-BE49-F238E27FC236}">
                  <a16:creationId xmlns:a16="http://schemas.microsoft.com/office/drawing/2014/main" id="{A5EDB858-3F4C-4C7A-950B-F962B5807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C3F25CC9-E334-4C66-BBAE-11836829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21">
            <a:extLst>
              <a:ext uri="{FF2B5EF4-FFF2-40B4-BE49-F238E27FC236}">
                <a16:creationId xmlns:a16="http://schemas.microsoft.com/office/drawing/2014/main" id="{E5722891-BACF-4754-9E4A-3368AF94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1DB660E8-1198-4FA6-B2F4-4755E663574E}"/>
              </a:ext>
            </a:extLst>
          </p:cNvPr>
          <p:cNvSpPr/>
          <p:nvPr/>
        </p:nvSpPr>
        <p:spPr>
          <a:xfrm>
            <a:off x="345882" y="1756707"/>
            <a:ext cx="845223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21000" dir="5400000" sy="-90000" algn="bl" rotWithShape="0"/>
                </a:effectLst>
              </a:rPr>
              <a:t>Informe Personal </a:t>
            </a:r>
            <a:r>
              <a:rPr lang="es-ES" sz="5400" b="1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21000" dir="5400000" sy="-90000" algn="bl" rotWithShape="0"/>
                </a:effectLst>
              </a:rPr>
              <a:t>d’Orientació</a:t>
            </a:r>
            <a:r>
              <a:rPr lang="es-ES" sz="5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21000" dir="5400000" sy="-90000" algn="bl" rotWithShape="0"/>
                </a:effectLst>
              </a:rPr>
              <a:t> Professional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3">
            <a:extLst>
              <a:ext uri="{FF2B5EF4-FFF2-40B4-BE49-F238E27FC236}">
                <a16:creationId xmlns:a16="http://schemas.microsoft.com/office/drawing/2014/main" id="{25F840BD-5560-4020-992C-AD22A7450EC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44000" cy="1073150"/>
            <a:chOff x="0" y="-225552"/>
            <a:chExt cx="9144000" cy="1073517"/>
          </a:xfrm>
        </p:grpSpPr>
        <p:pic>
          <p:nvPicPr>
            <p:cNvPr id="11271" name="Imagen 16">
              <a:extLst>
                <a:ext uri="{FF2B5EF4-FFF2-40B4-BE49-F238E27FC236}">
                  <a16:creationId xmlns:a16="http://schemas.microsoft.com/office/drawing/2014/main" id="{79008375-F679-4240-924D-FE17AC477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Imagen 15">
              <a:extLst>
                <a:ext uri="{FF2B5EF4-FFF2-40B4-BE49-F238E27FC236}">
                  <a16:creationId xmlns:a16="http://schemas.microsoft.com/office/drawing/2014/main" id="{637D4D3D-B4FF-4551-95DC-84DDF8F2B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" name="Grupo 1">
            <a:extLst>
              <a:ext uri="{FF2B5EF4-FFF2-40B4-BE49-F238E27FC236}">
                <a16:creationId xmlns:a16="http://schemas.microsoft.com/office/drawing/2014/main" id="{121992A6-F3F0-46E7-B87F-7CBBEF97A8AC}"/>
              </a:ext>
            </a:extLst>
          </p:cNvPr>
          <p:cNvGrpSpPr>
            <a:grpSpLocks/>
          </p:cNvGrpSpPr>
          <p:nvPr/>
        </p:nvGrpSpPr>
        <p:grpSpPr bwMode="auto">
          <a:xfrm>
            <a:off x="3775075" y="6342063"/>
            <a:ext cx="1593850" cy="442912"/>
            <a:chOff x="5365750" y="6342063"/>
            <a:chExt cx="1593850" cy="442912"/>
          </a:xfrm>
        </p:grpSpPr>
        <p:pic>
          <p:nvPicPr>
            <p:cNvPr id="11269" name="Imagen 18" descr="https://lh3.googleusercontent.com/eqAQluWmaf_nThfkqddeP2F0PG6jCZgwhYnH-lb1g0lKTGmBHutai-jfyN48BeFYexecmISxOvg17B0Z71UKK9PNrheY4k2hS_K6wBNoubylAd5VF_8gIa9mZquL63hyWtx3ObuJ">
              <a:extLst>
                <a:ext uri="{FF2B5EF4-FFF2-40B4-BE49-F238E27FC236}">
                  <a16:creationId xmlns:a16="http://schemas.microsoft.com/office/drawing/2014/main" id="{50EAFF15-5840-4655-9E94-4FC97C593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275" y="6432550"/>
              <a:ext cx="107632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Imagen 21">
              <a:extLst>
                <a:ext uri="{FF2B5EF4-FFF2-40B4-BE49-F238E27FC236}">
                  <a16:creationId xmlns:a16="http://schemas.microsoft.com/office/drawing/2014/main" id="{269C1650-5F61-4F6F-B671-7C64501EC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6342063"/>
              <a:ext cx="51752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117B55E-5B8A-4DFF-BD37-D5B429312DE6}"/>
              </a:ext>
            </a:extLst>
          </p:cNvPr>
          <p:cNvSpPr txBox="1"/>
          <p:nvPr/>
        </p:nvSpPr>
        <p:spPr>
          <a:xfrm>
            <a:off x="1501238" y="2216608"/>
            <a:ext cx="558272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2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GRÀCIES</a:t>
            </a:r>
          </a:p>
        </p:txBody>
      </p:sp>
      <p:pic>
        <p:nvPicPr>
          <p:cNvPr id="9" name="Google Shape;68;p1">
            <a:extLst>
              <a:ext uri="{FF2B5EF4-FFF2-40B4-BE49-F238E27FC236}">
                <a16:creationId xmlns:a16="http://schemas.microsoft.com/office/drawing/2014/main" id="{ABB6B23F-5DF0-4C70-B7F6-997246B82DD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813" y="2514051"/>
            <a:ext cx="3377524" cy="3377524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13">
            <a:extLst>
              <a:ext uri="{FF2B5EF4-FFF2-40B4-BE49-F238E27FC236}">
                <a16:creationId xmlns:a16="http://schemas.microsoft.com/office/drawing/2014/main" id="{119BCD85-B777-4117-9CBB-20B99FE02F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3085" name="Imagen 16">
              <a:extLst>
                <a:ext uri="{FF2B5EF4-FFF2-40B4-BE49-F238E27FC236}">
                  <a16:creationId xmlns:a16="http://schemas.microsoft.com/office/drawing/2014/main" id="{9B3FDF54-0F3B-43F9-ADDF-130650FD8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Imagen 15">
              <a:extLst>
                <a:ext uri="{FF2B5EF4-FFF2-40B4-BE49-F238E27FC236}">
                  <a16:creationId xmlns:a16="http://schemas.microsoft.com/office/drawing/2014/main" id="{3977AF6D-CB69-4B5A-8AEE-AE4B83708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3EE18D67-2A34-432C-B634-A0E5C0FA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21">
            <a:extLst>
              <a:ext uri="{FF2B5EF4-FFF2-40B4-BE49-F238E27FC236}">
                <a16:creationId xmlns:a16="http://schemas.microsoft.com/office/drawing/2014/main" id="{5B7A1862-4944-4445-984A-1F606C51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9201607-089E-4EB1-B6B4-DDB242F9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425575"/>
            <a:ext cx="895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1800">
                <a:hlinkClick r:id="rId6"/>
              </a:rPr>
              <a:t>http://xtec.gencat.cat/ca/curriculum/professionals/fp/accio-tutorial-i-orientacio/ipop/</a:t>
            </a:r>
            <a:endParaRPr lang="ca-ES" altLang="ca-ES" sz="1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F564BA-06C1-4E39-8E82-76B3E87C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424113"/>
            <a:ext cx="4305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ca-ES" sz="1800">
                <a:solidFill>
                  <a:srgbClr val="666666"/>
                </a:solidFill>
                <a:latin typeface="OpenSansRegular"/>
              </a:rPr>
              <a:t>Llei 10/2015, del 19 de juny, de formació i qualificació professionals</a:t>
            </a:r>
            <a:endParaRPr lang="ca-ES" altLang="ca-ES" sz="18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1B6A27-AB9F-4F30-9116-0F23180E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33782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1800">
                <a:solidFill>
                  <a:srgbClr val="666666"/>
                </a:solidFill>
                <a:latin typeface="OpenSansRegular"/>
              </a:rPr>
              <a:t>“</a:t>
            </a:r>
            <a:r>
              <a:rPr lang="ca-ES" altLang="ca-ES" sz="1800" i="1">
                <a:solidFill>
                  <a:srgbClr val="666666"/>
                </a:solidFill>
                <a:latin typeface="OpenSansRegular"/>
              </a:rPr>
              <a:t>En finalitzar el cicle formatiu, cadascun dels alumnes i les alumnes  hauria de disposar d'un informe personal d'orientació professional (IPOP)</a:t>
            </a:r>
            <a:r>
              <a:rPr lang="ca-ES" altLang="ca-ES" sz="1800">
                <a:solidFill>
                  <a:srgbClr val="666666"/>
                </a:solidFill>
                <a:latin typeface="OpenSansRegular"/>
              </a:rPr>
              <a:t>”</a:t>
            </a:r>
            <a:endParaRPr lang="ca-ES" altLang="ca-ES" sz="18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432E89-C900-42BD-8BCB-A4DE1C0C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490220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1800">
                <a:solidFill>
                  <a:srgbClr val="666666"/>
                </a:solidFill>
                <a:latin typeface="OpenSansRegular"/>
              </a:rPr>
              <a:t>“</a:t>
            </a:r>
            <a:r>
              <a:rPr lang="ca-ES" altLang="ca-ES" sz="1800" i="1">
                <a:solidFill>
                  <a:srgbClr val="666666"/>
                </a:solidFill>
                <a:latin typeface="OpenSansRegular"/>
              </a:rPr>
              <a:t>L'elaboren els alumnes i les alumnes amb el suport i acompanyament del tutor o tutora i del professorat del grup-classe i del centre.</a:t>
            </a:r>
            <a:r>
              <a:rPr lang="ca-ES" altLang="ca-ES" sz="1800">
                <a:solidFill>
                  <a:srgbClr val="666666"/>
                </a:solidFill>
                <a:latin typeface="OpenSansRegular"/>
              </a:rPr>
              <a:t>”</a:t>
            </a:r>
            <a:endParaRPr lang="ca-ES" altLang="ca-ES" sz="1800"/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2A2B3CA2-625D-42E4-91BE-60D48D3AA127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 rot="5400000">
            <a:off x="3314700" y="1135063"/>
            <a:ext cx="628650" cy="19494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12966632-0A2A-4834-BB36-3FE941153D52}"/>
              </a:ext>
            </a:extLst>
          </p:cNvPr>
          <p:cNvCxnSpPr>
            <a:stCxn id="3" idx="2"/>
            <a:endCxn id="11" idx="0"/>
          </p:cNvCxnSpPr>
          <p:nvPr/>
        </p:nvCxnSpPr>
        <p:spPr>
          <a:xfrm rot="16200000" flipH="1">
            <a:off x="4429920" y="1294607"/>
            <a:ext cx="307975" cy="38592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F27E17D2-09B7-4544-9433-6BA1373D0E7F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 rot="5400000">
            <a:off x="4488657" y="2877344"/>
            <a:ext cx="323850" cy="37258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8757CBE-16F4-4E06-A9E2-156592482D33}"/>
              </a:ext>
            </a:extLst>
          </p:cNvPr>
          <p:cNvSpPr/>
          <p:nvPr/>
        </p:nvSpPr>
        <p:spPr>
          <a:xfrm>
            <a:off x="209217" y="74910"/>
            <a:ext cx="40526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Què</a:t>
            </a: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és</a:t>
            </a: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13">
            <a:extLst>
              <a:ext uri="{FF2B5EF4-FFF2-40B4-BE49-F238E27FC236}">
                <a16:creationId xmlns:a16="http://schemas.microsoft.com/office/drawing/2014/main" id="{14E3C8B6-F145-4C81-8E2D-0998983B5A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4112" name="Imagen 16">
              <a:extLst>
                <a:ext uri="{FF2B5EF4-FFF2-40B4-BE49-F238E27FC236}">
                  <a16:creationId xmlns:a16="http://schemas.microsoft.com/office/drawing/2014/main" id="{EB0CAE74-DAC3-45CA-A5A6-27924712D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Imagen 15">
              <a:extLst>
                <a:ext uri="{FF2B5EF4-FFF2-40B4-BE49-F238E27FC236}">
                  <a16:creationId xmlns:a16="http://schemas.microsoft.com/office/drawing/2014/main" id="{F29133DC-D051-46F9-ACF2-90AC9D555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06F2B7CD-6F31-44A7-8A11-68467A18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21">
            <a:extLst>
              <a:ext uri="{FF2B5EF4-FFF2-40B4-BE49-F238E27FC236}">
                <a16:creationId xmlns:a16="http://schemas.microsoft.com/office/drawing/2014/main" id="{95823585-C287-4B84-8436-0578C96A7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uadroTexto 11">
            <a:extLst>
              <a:ext uri="{FF2B5EF4-FFF2-40B4-BE49-F238E27FC236}">
                <a16:creationId xmlns:a16="http://schemas.microsoft.com/office/drawing/2014/main" id="{0554275C-B40F-4A9F-9398-C39782FA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852" y="1287059"/>
            <a:ext cx="215029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ca-ES" sz="1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 DE CONTENIR...</a:t>
            </a:r>
          </a:p>
        </p:txBody>
      </p:sp>
      <p:grpSp>
        <p:nvGrpSpPr>
          <p:cNvPr id="4102" name="Grupo 1">
            <a:extLst>
              <a:ext uri="{FF2B5EF4-FFF2-40B4-BE49-F238E27FC236}">
                <a16:creationId xmlns:a16="http://schemas.microsoft.com/office/drawing/2014/main" id="{EA0829FF-A4A0-4C91-B85C-8489CBF20FF6}"/>
              </a:ext>
            </a:extLst>
          </p:cNvPr>
          <p:cNvGrpSpPr>
            <a:grpSpLocks/>
          </p:cNvGrpSpPr>
          <p:nvPr/>
        </p:nvGrpSpPr>
        <p:grpSpPr bwMode="auto">
          <a:xfrm>
            <a:off x="193676" y="842963"/>
            <a:ext cx="4867275" cy="3770312"/>
            <a:chOff x="1718061" y="843665"/>
            <a:chExt cx="4866889" cy="3770263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17257388-65EC-45A4-8D3F-A44767B91CBF}"/>
                </a:ext>
              </a:extLst>
            </p:cNvPr>
            <p:cNvSpPr/>
            <p:nvPr/>
          </p:nvSpPr>
          <p:spPr>
            <a:xfrm>
              <a:off x="1718061" y="843665"/>
              <a:ext cx="2488758" cy="377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39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1</a:t>
              </a:r>
              <a:endPara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4111" name="CuadroTexto 13">
              <a:extLst>
                <a:ext uri="{FF2B5EF4-FFF2-40B4-BE49-F238E27FC236}">
                  <a16:creationId xmlns:a16="http://schemas.microsoft.com/office/drawing/2014/main" id="{6A71BF9F-E787-4919-8A51-75F34BA1B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950" y="2087563"/>
              <a:ext cx="4572000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800" dirty="0">
                  <a:solidFill>
                    <a:srgbClr val="666666"/>
                  </a:solidFill>
                  <a:latin typeface="OpenSansRegular"/>
                </a:rPr>
                <a:t>El </a:t>
              </a:r>
              <a:r>
                <a:rPr lang="ca-ES" altLang="ca-ES" sz="1800" b="1" dirty="0">
                  <a:solidFill>
                    <a:srgbClr val="666666"/>
                  </a:solidFill>
                  <a:latin typeface="OpenSansRegular"/>
                </a:rPr>
                <a:t>currículum per competències</a:t>
              </a:r>
              <a:r>
                <a:rPr lang="ca-ES" altLang="ca-ES" sz="1800" dirty="0">
                  <a:solidFill>
                    <a:srgbClr val="666666"/>
                  </a:solidFill>
                  <a:latin typeface="OpenSansRegular"/>
                </a:rPr>
                <a:t>,  </a:t>
              </a:r>
              <a:r>
                <a:rPr lang="ca-ES" altLang="ca-ES" sz="1600" dirty="0">
                  <a:solidFill>
                    <a:srgbClr val="666666"/>
                  </a:solidFill>
                  <a:latin typeface="OpenSansRegular"/>
                </a:rPr>
                <a:t>que inclogui les seves singularitats com a professional i un pla de comunicació per donar-lo a conèixer. </a:t>
              </a:r>
              <a:endParaRPr lang="ca-ES" altLang="ca-ES" sz="1800" dirty="0">
                <a:solidFill>
                  <a:srgbClr val="666666"/>
                </a:solidFill>
                <a:latin typeface="OpenSansRegular"/>
              </a:endParaRPr>
            </a:p>
          </p:txBody>
        </p:sp>
      </p:grpSp>
      <p:grpSp>
        <p:nvGrpSpPr>
          <p:cNvPr id="4103" name="Grupo 2">
            <a:extLst>
              <a:ext uri="{FF2B5EF4-FFF2-40B4-BE49-F238E27FC236}">
                <a16:creationId xmlns:a16="http://schemas.microsoft.com/office/drawing/2014/main" id="{4221E1C4-65B4-4DD7-A895-A7278B35061B}"/>
              </a:ext>
            </a:extLst>
          </p:cNvPr>
          <p:cNvGrpSpPr>
            <a:grpSpLocks/>
          </p:cNvGrpSpPr>
          <p:nvPr/>
        </p:nvGrpSpPr>
        <p:grpSpPr bwMode="auto">
          <a:xfrm>
            <a:off x="5240339" y="1166814"/>
            <a:ext cx="4181475" cy="3769639"/>
            <a:chOff x="6764338" y="1166067"/>
            <a:chExt cx="4181958" cy="3770263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54C677C-37D3-4E67-93FA-3A5FAD6ECB0B}"/>
                </a:ext>
              </a:extLst>
            </p:cNvPr>
            <p:cNvSpPr/>
            <p:nvPr/>
          </p:nvSpPr>
          <p:spPr>
            <a:xfrm>
              <a:off x="8457538" y="1166067"/>
              <a:ext cx="2488758" cy="377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39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2</a:t>
              </a:r>
              <a:endPara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4109" name="CuadroTexto 15">
              <a:extLst>
                <a:ext uri="{FF2B5EF4-FFF2-40B4-BE49-F238E27FC236}">
                  <a16:creationId xmlns:a16="http://schemas.microsoft.com/office/drawing/2014/main" id="{D70E2613-D55D-4AB8-9512-2B19BC1C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4338" y="2513013"/>
              <a:ext cx="3611562" cy="215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800" dirty="0">
                  <a:solidFill>
                    <a:srgbClr val="666666"/>
                  </a:solidFill>
                  <a:latin typeface="OpenSansRegular"/>
                </a:rPr>
                <a:t>La </a:t>
              </a:r>
              <a:r>
                <a:rPr lang="ca-ES" altLang="ca-ES" sz="1800" b="1" dirty="0">
                  <a:solidFill>
                    <a:srgbClr val="666666"/>
                  </a:solidFill>
                  <a:latin typeface="OpenSansRegular"/>
                </a:rPr>
                <a:t>projecció professional</a:t>
              </a:r>
              <a:r>
                <a:rPr lang="ca-ES" altLang="ca-ES" sz="1800" dirty="0">
                  <a:solidFill>
                    <a:srgbClr val="666666"/>
                  </a:solidFill>
                  <a:latin typeface="OpenSansRegular"/>
                </a:rPr>
                <a:t>, especificant com assolir l’especialització prof. triada: 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600" dirty="0">
                  <a:solidFill>
                    <a:srgbClr val="666666"/>
                  </a:solidFill>
                  <a:latin typeface="OpenSansRegular"/>
                </a:rPr>
                <a:t>Identificar grup d'ocupacions, relacionades amb el perfil professional del títol, d’interès per l’alumne. 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600" dirty="0">
                  <a:solidFill>
                    <a:srgbClr val="666666"/>
                  </a:solidFill>
                  <a:latin typeface="OpenSansRegular"/>
                </a:rPr>
                <a:t>Conèixer l’itinerari formatiu i la tipologia d’empreses d’aquest àmbit.</a:t>
              </a:r>
              <a:endParaRPr lang="ca-ES" altLang="ca-ES" sz="1600" dirty="0"/>
            </a:p>
          </p:txBody>
        </p:sp>
      </p:grpSp>
      <p:grpSp>
        <p:nvGrpSpPr>
          <p:cNvPr id="4104" name="Grupo 3">
            <a:extLst>
              <a:ext uri="{FF2B5EF4-FFF2-40B4-BE49-F238E27FC236}">
                <a16:creationId xmlns:a16="http://schemas.microsoft.com/office/drawing/2014/main" id="{C01E3732-F4DC-4FF7-8743-DED870FC23AA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3333751"/>
            <a:ext cx="4572000" cy="3770313"/>
            <a:chOff x="2012950" y="3333064"/>
            <a:chExt cx="4572000" cy="377026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202C96C-88AF-4A65-A919-FFD3D94BB24D}"/>
                </a:ext>
              </a:extLst>
            </p:cNvPr>
            <p:cNvSpPr/>
            <p:nvPr/>
          </p:nvSpPr>
          <p:spPr>
            <a:xfrm>
              <a:off x="3214922" y="3333064"/>
              <a:ext cx="2488758" cy="377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39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3</a:t>
              </a:r>
              <a:endPara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4107" name="CuadroTexto 17">
              <a:extLst>
                <a:ext uri="{FF2B5EF4-FFF2-40B4-BE49-F238E27FC236}">
                  <a16:creationId xmlns:a16="http://schemas.microsoft.com/office/drawing/2014/main" id="{2E3F704D-A6D2-4951-B00B-0CB87B6DB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950" y="4897438"/>
              <a:ext cx="4572000" cy="61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800" dirty="0">
                  <a:solidFill>
                    <a:srgbClr val="666666"/>
                  </a:solidFill>
                  <a:latin typeface="OpenSansRegular"/>
                </a:rPr>
                <a:t>El </a:t>
              </a:r>
              <a:r>
                <a:rPr lang="ca-ES" altLang="ca-ES" sz="1800" b="1" dirty="0">
                  <a:solidFill>
                    <a:srgbClr val="666666"/>
                  </a:solidFill>
                  <a:latin typeface="OpenSansRegular"/>
                </a:rPr>
                <a:t>pla de promoció personal </a:t>
              </a:r>
              <a:r>
                <a:rPr lang="ca-ES" altLang="ca-ES" sz="1800" dirty="0">
                  <a:solidFill>
                    <a:srgbClr val="666666"/>
                  </a:solidFill>
                  <a:latin typeface="OpenSansRegular"/>
                </a:rPr>
                <a:t>p</a:t>
              </a:r>
              <a:r>
                <a:rPr lang="ca-ES" altLang="ca-ES" sz="1600" dirty="0">
                  <a:solidFill>
                    <a:srgbClr val="666666"/>
                  </a:solidFill>
                  <a:latin typeface="OpenSansRegular"/>
                </a:rPr>
                <a:t>er poder assolir l'especialització triada.</a:t>
              </a:r>
              <a:endParaRPr lang="ca-ES" altLang="ca-ES" sz="1800" dirty="0">
                <a:solidFill>
                  <a:srgbClr val="666666"/>
                </a:solidFill>
                <a:latin typeface="OpenSansRegular"/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158B851-980B-4903-8705-F31903DC04CA}"/>
              </a:ext>
            </a:extLst>
          </p:cNvPr>
          <p:cNvSpPr/>
          <p:nvPr/>
        </p:nvSpPr>
        <p:spPr>
          <a:xfrm>
            <a:off x="209217" y="74910"/>
            <a:ext cx="40526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13">
            <a:extLst>
              <a:ext uri="{FF2B5EF4-FFF2-40B4-BE49-F238E27FC236}">
                <a16:creationId xmlns:a16="http://schemas.microsoft.com/office/drawing/2014/main" id="{6CC4B352-9E6F-49A1-8C1D-EF057880C2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5138" name="Imagen 16">
              <a:extLst>
                <a:ext uri="{FF2B5EF4-FFF2-40B4-BE49-F238E27FC236}">
                  <a16:creationId xmlns:a16="http://schemas.microsoft.com/office/drawing/2014/main" id="{935F8AFB-444F-4DD6-84E9-C709670B4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n 15">
              <a:extLst>
                <a:ext uri="{FF2B5EF4-FFF2-40B4-BE49-F238E27FC236}">
                  <a16:creationId xmlns:a16="http://schemas.microsoft.com/office/drawing/2014/main" id="{1B9717BB-4FBF-4B28-9066-2D5904B67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ED241EBE-CF65-4748-95E3-CA5D18BA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21">
            <a:extLst>
              <a:ext uri="{FF2B5EF4-FFF2-40B4-BE49-F238E27FC236}">
                <a16:creationId xmlns:a16="http://schemas.microsoft.com/office/drawing/2014/main" id="{24A9299D-F013-40E7-A3D1-5DA00942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81B0C1C-3358-4A69-8E1A-687AFD649404}"/>
              </a:ext>
            </a:extLst>
          </p:cNvPr>
          <p:cNvSpPr/>
          <p:nvPr/>
        </p:nvSpPr>
        <p:spPr>
          <a:xfrm>
            <a:off x="1" y="74910"/>
            <a:ext cx="4261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1 Currículum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BE3AB2F-BC15-4F35-8D08-BF4238245721}"/>
              </a:ext>
            </a:extLst>
          </p:cNvPr>
          <p:cNvSpPr txBox="1"/>
          <p:nvPr/>
        </p:nvSpPr>
        <p:spPr>
          <a:xfrm>
            <a:off x="120650" y="1713852"/>
            <a:ext cx="46307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Dades personals</a:t>
            </a:r>
            <a:r>
              <a:rPr lang="ca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(afegint xarxes socials i blocs)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8370DB2-B58D-4DF9-9805-7621E40E48D6}"/>
              </a:ext>
            </a:extLst>
          </p:cNvPr>
          <p:cNvSpPr txBox="1"/>
          <p:nvPr/>
        </p:nvSpPr>
        <p:spPr>
          <a:xfrm>
            <a:off x="5073651" y="4896788"/>
            <a:ext cx="3973513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b="1" dirty="0">
                <a:solidFill>
                  <a:schemeClr val="bg2">
                    <a:lumMod val="50000"/>
                  </a:schemeClr>
                </a:solidFill>
              </a:rPr>
              <a:t>Capacitats clau i competències professionals, personals i socials </a:t>
            </a:r>
            <a:r>
              <a:rPr lang="ca-ES" sz="1600" dirty="0">
                <a:solidFill>
                  <a:schemeClr val="bg2">
                    <a:lumMod val="50000"/>
                  </a:schemeClr>
                </a:solidFill>
              </a:rPr>
              <a:t>rellevants per al tipus de lloc de treball i empresa als quals es vol adreçar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D923B38-5350-47AE-AC6C-EBEB9C25FDF9}"/>
              </a:ext>
            </a:extLst>
          </p:cNvPr>
          <p:cNvGrpSpPr/>
          <p:nvPr/>
        </p:nvGrpSpPr>
        <p:grpSpPr>
          <a:xfrm>
            <a:off x="4359275" y="1899589"/>
            <a:ext cx="5595938" cy="531813"/>
            <a:chOff x="5883275" y="1899588"/>
            <a:chExt cx="5595938" cy="531813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24C5F7BE-DCC7-47CC-9DC1-CFBD2FCA93C2}"/>
                </a:ext>
              </a:extLst>
            </p:cNvPr>
            <p:cNvSpPr txBox="1"/>
            <p:nvPr/>
          </p:nvSpPr>
          <p:spPr>
            <a:xfrm>
              <a:off x="5883275" y="2061513"/>
              <a:ext cx="559593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b="1" dirty="0">
                  <a:solidFill>
                    <a:schemeClr val="bg2">
                      <a:lumMod val="50000"/>
                    </a:schemeClr>
                  </a:solidFill>
                </a:rPr>
                <a:t>Objectiu professional </a:t>
              </a:r>
              <a:r>
                <a:rPr lang="ca-ES" dirty="0">
                  <a:solidFill>
                    <a:schemeClr val="bg2">
                      <a:lumMod val="50000"/>
                    </a:schemeClr>
                  </a:solidFill>
                </a:rPr>
                <a:t>(</a:t>
              </a:r>
              <a:r>
                <a:rPr lang="ca-ES" dirty="0">
                  <a:solidFill>
                    <a:schemeClr val="bg2">
                      <a:lumMod val="50000"/>
                    </a:schemeClr>
                  </a:solidFill>
                  <a:sym typeface="Wingdings" panose="05000000000000000000" pitchFamily="2" charset="2"/>
                </a:rPr>
                <a:t>posar ocupació objectiu)</a:t>
              </a:r>
              <a:endParaRPr lang="ca-E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7" name="Conector: angular 16">
              <a:extLst>
                <a:ext uri="{FF2B5EF4-FFF2-40B4-BE49-F238E27FC236}">
                  <a16:creationId xmlns:a16="http://schemas.microsoft.com/office/drawing/2014/main" id="{5E15AD8A-97BB-4067-8DCD-C17B64FDB097}"/>
                </a:ext>
              </a:extLst>
            </p:cNvPr>
            <p:cNvCxnSpPr>
              <a:cxnSpLocks/>
              <a:stCxn id="20" idx="3"/>
              <a:endCxn id="25" idx="0"/>
            </p:cNvCxnSpPr>
            <p:nvPr/>
          </p:nvCxnSpPr>
          <p:spPr>
            <a:xfrm>
              <a:off x="6275388" y="1899588"/>
              <a:ext cx="2406650" cy="16192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6FDA053-94D0-4226-A82D-5170D3353E2A}"/>
              </a:ext>
            </a:extLst>
          </p:cNvPr>
          <p:cNvGrpSpPr/>
          <p:nvPr/>
        </p:nvGrpSpPr>
        <p:grpSpPr>
          <a:xfrm>
            <a:off x="120651" y="2245664"/>
            <a:ext cx="8194675" cy="1108075"/>
            <a:chOff x="1644650" y="2245663"/>
            <a:chExt cx="8194675" cy="1108075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D9E610D-8DA2-43DF-A06D-BA4DA374E75E}"/>
                </a:ext>
              </a:extLst>
            </p:cNvPr>
            <p:cNvSpPr txBox="1"/>
            <p:nvPr/>
          </p:nvSpPr>
          <p:spPr>
            <a:xfrm>
              <a:off x="1644650" y="2431401"/>
              <a:ext cx="8194675" cy="922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Formació</a:t>
              </a:r>
              <a:r>
                <a:rPr lang="ca-E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a-E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Títols</a:t>
              </a:r>
              <a:r>
                <a:rPr lang="ca-E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– </a:t>
              </a:r>
              <a:r>
                <a:rPr lang="ca-E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 cada títol professional reflectir els àmbits de coneixement que es treballen</a:t>
              </a:r>
              <a:endParaRPr lang="ca-E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a-E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Cursos</a:t>
              </a:r>
              <a:r>
                <a:rPr lang="ca-E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– </a:t>
              </a:r>
              <a:r>
                <a:rPr lang="ca-E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destacar breument les competències assolides a veure amb l’objectiu professional</a:t>
              </a:r>
              <a:endParaRPr lang="ca-E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9" name="Conector: angular 28">
              <a:extLst>
                <a:ext uri="{FF2B5EF4-FFF2-40B4-BE49-F238E27FC236}">
                  <a16:creationId xmlns:a16="http://schemas.microsoft.com/office/drawing/2014/main" id="{D1739911-57B2-46A2-B8B1-5DD6FC15A172}"/>
                </a:ext>
              </a:extLst>
            </p:cNvPr>
            <p:cNvCxnSpPr>
              <a:cxnSpLocks/>
              <a:stCxn id="25" idx="1"/>
              <a:endCxn id="26" idx="0"/>
            </p:cNvCxnSpPr>
            <p:nvPr/>
          </p:nvCxnSpPr>
          <p:spPr>
            <a:xfrm rot="10800000" flipV="1">
              <a:off x="5741988" y="2245663"/>
              <a:ext cx="141287" cy="18573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574B51-44E6-4233-9FF9-CDDA4BF806C5}"/>
              </a:ext>
            </a:extLst>
          </p:cNvPr>
          <p:cNvGrpSpPr/>
          <p:nvPr/>
        </p:nvGrpSpPr>
        <p:grpSpPr>
          <a:xfrm>
            <a:off x="4572001" y="2893364"/>
            <a:ext cx="4926013" cy="1249363"/>
            <a:chOff x="6096000" y="2893363"/>
            <a:chExt cx="4926013" cy="1249363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766CE4B-D405-4F0A-9669-18C54E073CCE}"/>
                </a:ext>
              </a:extLst>
            </p:cNvPr>
            <p:cNvSpPr txBox="1"/>
            <p:nvPr/>
          </p:nvSpPr>
          <p:spPr>
            <a:xfrm>
              <a:off x="6096000" y="3772838"/>
              <a:ext cx="4926013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b="1" dirty="0">
                  <a:solidFill>
                    <a:schemeClr val="bg2">
                      <a:lumMod val="50000"/>
                    </a:schemeClr>
                  </a:solidFill>
                </a:rPr>
                <a:t>Idiomes/ informàtica </a:t>
              </a:r>
              <a:r>
                <a:rPr lang="ca-ES" dirty="0">
                  <a:solidFill>
                    <a:schemeClr val="bg2">
                      <a:lumMod val="50000"/>
                    </a:schemeClr>
                  </a:solidFill>
                </a:rPr>
                <a:t>(</a:t>
              </a:r>
              <a:r>
                <a:rPr lang="ca-ES" sz="1600" dirty="0">
                  <a:solidFill>
                    <a:schemeClr val="bg2">
                      <a:lumMod val="50000"/>
                    </a:schemeClr>
                  </a:solidFill>
                </a:rPr>
                <a:t>nivell de coneixements.)</a:t>
              </a:r>
            </a:p>
          </p:txBody>
        </p:sp>
        <p:cxnSp>
          <p:nvCxnSpPr>
            <p:cNvPr id="35" name="Conector: angular 34">
              <a:extLst>
                <a:ext uri="{FF2B5EF4-FFF2-40B4-BE49-F238E27FC236}">
                  <a16:creationId xmlns:a16="http://schemas.microsoft.com/office/drawing/2014/main" id="{135E9148-637E-4A97-B67C-8BEC0D23EB9D}"/>
                </a:ext>
              </a:extLst>
            </p:cNvPr>
            <p:cNvCxnSpPr>
              <a:cxnSpLocks/>
              <a:stCxn id="26" idx="3"/>
              <a:endCxn id="28" idx="0"/>
            </p:cNvCxnSpPr>
            <p:nvPr/>
          </p:nvCxnSpPr>
          <p:spPr>
            <a:xfrm flipH="1">
              <a:off x="8559800" y="2893363"/>
              <a:ext cx="1279525" cy="879475"/>
            </a:xfrm>
            <a:prstGeom prst="bentConnector4">
              <a:avLst>
                <a:gd name="adj1" fmla="val -17847"/>
                <a:gd name="adj2" fmla="val 762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C63D708-3FBE-4F1E-880C-51912DBDE84E}"/>
              </a:ext>
            </a:extLst>
          </p:cNvPr>
          <p:cNvGrpSpPr/>
          <p:nvPr/>
        </p:nvGrpSpPr>
        <p:grpSpPr>
          <a:xfrm>
            <a:off x="120650" y="3956988"/>
            <a:ext cx="5037138" cy="1119188"/>
            <a:chOff x="1644650" y="3956988"/>
            <a:chExt cx="5037138" cy="1119188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8A9BA17-D9F0-4CA8-96B7-C9DC6B0F970D}"/>
                </a:ext>
              </a:extLst>
            </p:cNvPr>
            <p:cNvSpPr txBox="1"/>
            <p:nvPr/>
          </p:nvSpPr>
          <p:spPr>
            <a:xfrm>
              <a:off x="1644650" y="4214163"/>
              <a:ext cx="5037138" cy="8620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Experiència</a:t>
              </a:r>
              <a:r>
                <a:rPr lang="ca-E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: </a:t>
              </a:r>
              <a:r>
                <a:rPr lang="ca-E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data d’inici i fi, nom del treball, funcions desenvolupades, assoliments destacats, </a:t>
              </a:r>
              <a:r>
                <a:rPr lang="ca-ES" sz="16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FCTs</a:t>
              </a:r>
              <a:r>
                <a:rPr lang="ca-E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, voluntariat o altres tasques socials</a:t>
              </a:r>
              <a:endParaRPr lang="ca-E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9" name="Conector: angular 38">
              <a:extLst>
                <a:ext uri="{FF2B5EF4-FFF2-40B4-BE49-F238E27FC236}">
                  <a16:creationId xmlns:a16="http://schemas.microsoft.com/office/drawing/2014/main" id="{82F5A481-19DC-4618-A87E-6EE0EC785991}"/>
                </a:ext>
              </a:extLst>
            </p:cNvPr>
            <p:cNvCxnSpPr>
              <a:cxnSpLocks/>
              <a:stCxn id="28" idx="1"/>
              <a:endCxn id="30" idx="0"/>
            </p:cNvCxnSpPr>
            <p:nvPr/>
          </p:nvCxnSpPr>
          <p:spPr>
            <a:xfrm rot="10800000" flipV="1">
              <a:off x="4162425" y="3956988"/>
              <a:ext cx="1933575" cy="25717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2FAFB366-0F28-481D-AA18-FD5FC5624749}"/>
              </a:ext>
            </a:extLst>
          </p:cNvPr>
          <p:cNvCxnSpPr>
            <a:stCxn id="30" idx="2"/>
            <a:endCxn id="32" idx="1"/>
          </p:cNvCxnSpPr>
          <p:nvPr/>
        </p:nvCxnSpPr>
        <p:spPr>
          <a:xfrm rot="16200000" flipH="1">
            <a:off x="3661570" y="4053033"/>
            <a:ext cx="388937" cy="2435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DBAAD03-3D22-4EEF-A3A6-450501ECD0F7}"/>
              </a:ext>
            </a:extLst>
          </p:cNvPr>
          <p:cNvGrpSpPr/>
          <p:nvPr/>
        </p:nvGrpSpPr>
        <p:grpSpPr>
          <a:xfrm>
            <a:off x="2638425" y="4895994"/>
            <a:ext cx="6408738" cy="1138238"/>
            <a:chOff x="4162425" y="4895994"/>
            <a:chExt cx="6408738" cy="1138238"/>
          </a:xfrm>
        </p:grpSpPr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F7ECA4B-4FA7-423B-9C25-D12400300B50}"/>
                </a:ext>
              </a:extLst>
            </p:cNvPr>
            <p:cNvSpPr txBox="1"/>
            <p:nvPr/>
          </p:nvSpPr>
          <p:spPr>
            <a:xfrm>
              <a:off x="6597650" y="4895994"/>
              <a:ext cx="3973513" cy="1138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b="1" dirty="0">
                  <a:solidFill>
                    <a:schemeClr val="bg2">
                      <a:lumMod val="50000"/>
                    </a:schemeClr>
                  </a:solidFill>
                </a:rPr>
                <a:t>Capacitats clau i competències professionals, personals i socials </a:t>
              </a:r>
              <a:r>
                <a:rPr lang="ca-ES" sz="1600" dirty="0">
                  <a:solidFill>
                    <a:schemeClr val="bg2">
                      <a:lumMod val="50000"/>
                    </a:schemeClr>
                  </a:solidFill>
                </a:rPr>
                <a:t>rellevants per al tipus de lloc de treball i empresa als quals es vol adreçar</a:t>
              </a:r>
            </a:p>
          </p:txBody>
        </p:sp>
        <p:cxnSp>
          <p:nvCxnSpPr>
            <p:cNvPr id="36" name="Conector: angular 35">
              <a:extLst>
                <a:ext uri="{FF2B5EF4-FFF2-40B4-BE49-F238E27FC236}">
                  <a16:creationId xmlns:a16="http://schemas.microsoft.com/office/drawing/2014/main" id="{229BA198-8F05-47D0-891F-A158DD2A7DFB}"/>
                </a:ext>
              </a:extLst>
            </p:cNvPr>
            <p:cNvCxnSpPr>
              <a:endCxn id="34" idx="1"/>
            </p:cNvCxnSpPr>
            <p:nvPr/>
          </p:nvCxnSpPr>
          <p:spPr>
            <a:xfrm rot="16200000" flipH="1">
              <a:off x="5185569" y="4052238"/>
              <a:ext cx="388937" cy="243522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13">
            <a:extLst>
              <a:ext uri="{FF2B5EF4-FFF2-40B4-BE49-F238E27FC236}">
                <a16:creationId xmlns:a16="http://schemas.microsoft.com/office/drawing/2014/main" id="{FC0EA130-F7A9-4EF2-8C2B-5BC403E119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6165" name="Imagen 16">
              <a:extLst>
                <a:ext uri="{FF2B5EF4-FFF2-40B4-BE49-F238E27FC236}">
                  <a16:creationId xmlns:a16="http://schemas.microsoft.com/office/drawing/2014/main" id="{5303B7F4-3C83-45EB-BFB3-D1C9FCB1E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Imagen 15">
              <a:extLst>
                <a:ext uri="{FF2B5EF4-FFF2-40B4-BE49-F238E27FC236}">
                  <a16:creationId xmlns:a16="http://schemas.microsoft.com/office/drawing/2014/main" id="{10FC8573-7633-4808-BA3A-0DC518CEB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4BE35912-E8BE-462B-9BDA-BA021292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n 21">
            <a:extLst>
              <a:ext uri="{FF2B5EF4-FFF2-40B4-BE49-F238E27FC236}">
                <a16:creationId xmlns:a16="http://schemas.microsoft.com/office/drawing/2014/main" id="{04A8E3B7-E50F-4D7C-B38D-6B101EA9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21B9DF1-9381-43EB-8CA4-B90F639844E2}"/>
              </a:ext>
            </a:extLst>
          </p:cNvPr>
          <p:cNvSpPr/>
          <p:nvPr/>
        </p:nvSpPr>
        <p:spPr>
          <a:xfrm>
            <a:off x="137658" y="74910"/>
            <a:ext cx="40526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 </a:t>
            </a:r>
            <a:r>
              <a:rPr lang="es-ES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Projecció</a:t>
            </a:r>
            <a:r>
              <a:rPr lang="es-ES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Prof. </a:t>
            </a:r>
            <a:endParaRPr lang="es-ES" sz="5400" b="1" dirty="0">
              <a:ln w="0"/>
              <a:solidFill>
                <a:schemeClr val="bg1">
                  <a:lumMod val="9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CCCB971-FBBA-4C91-AEDD-E350F6705E50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1225550"/>
            <a:ext cx="6642100" cy="960438"/>
            <a:chOff x="1889321" y="1226201"/>
            <a:chExt cx="6642431" cy="960003"/>
          </a:xfrm>
        </p:grpSpPr>
        <p:sp>
          <p:nvSpPr>
            <p:cNvPr id="6163" name="CuadroTexto 21">
              <a:extLst>
                <a:ext uri="{FF2B5EF4-FFF2-40B4-BE49-F238E27FC236}">
                  <a16:creationId xmlns:a16="http://schemas.microsoft.com/office/drawing/2014/main" id="{A5493CEB-BC5D-45CE-93C6-05B42B36F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450" y="1355207"/>
              <a:ext cx="533930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600"/>
                <a:t>tot allò que està associat a l’àmbit d’especialització professional triada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600"/>
                <a:t>Inclou: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6AAA291-6466-4D83-8F1A-F02E3EB510F1}"/>
                </a:ext>
              </a:extLst>
            </p:cNvPr>
            <p:cNvSpPr txBox="1"/>
            <p:nvPr/>
          </p:nvSpPr>
          <p:spPr>
            <a:xfrm>
              <a:off x="1889321" y="1226201"/>
              <a:ext cx="163310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28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INDICAR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A434D69-E2B3-47D4-AA92-26FEEBCFFD4D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2243124"/>
            <a:ext cx="5232400" cy="1570038"/>
            <a:chOff x="326003" y="2251169"/>
            <a:chExt cx="5231959" cy="1569660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59191CCF-4FA9-4114-99CF-9C9DE58E24E5}"/>
                </a:ext>
              </a:extLst>
            </p:cNvPr>
            <p:cNvSpPr txBox="1"/>
            <p:nvPr/>
          </p:nvSpPr>
          <p:spPr>
            <a:xfrm>
              <a:off x="326003" y="2251169"/>
              <a:ext cx="1184745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96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A</a:t>
              </a:r>
              <a:endParaRPr lang="es-ES" sz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475BE94-E980-4767-8998-CB921B95151C}"/>
                </a:ext>
              </a:extLst>
            </p:cNvPr>
            <p:cNvSpPr txBox="1"/>
            <p:nvPr/>
          </p:nvSpPr>
          <p:spPr>
            <a:xfrm>
              <a:off x="1326044" y="2516218"/>
              <a:ext cx="4231918" cy="11998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1600" dirty="0"/>
                <a:t>Nom de l’especialització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Tasques del lloc de treball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Competències tècniques mínimes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Altres competències per millorar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Competències personals, socials i capacitats clau 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DB3568A-CCFF-4685-922E-052A37F1CC7D}"/>
              </a:ext>
            </a:extLst>
          </p:cNvPr>
          <p:cNvGrpSpPr>
            <a:grpSpLocks/>
          </p:cNvGrpSpPr>
          <p:nvPr/>
        </p:nvGrpSpPr>
        <p:grpSpPr bwMode="auto">
          <a:xfrm>
            <a:off x="4476751" y="2678114"/>
            <a:ext cx="4429125" cy="2439987"/>
            <a:chOff x="4476587" y="2678646"/>
            <a:chExt cx="4428874" cy="2439363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F51FFA5-10E0-4F17-8098-E464CBD612F3}"/>
                </a:ext>
              </a:extLst>
            </p:cNvPr>
            <p:cNvSpPr txBox="1"/>
            <p:nvPr/>
          </p:nvSpPr>
          <p:spPr>
            <a:xfrm>
              <a:off x="7633252" y="3548349"/>
              <a:ext cx="1184745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96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B</a:t>
              </a:r>
              <a:endParaRPr lang="es-ES" sz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C3FB181A-1E3D-4CA2-8CE8-82AB7BAA7D0E}"/>
                </a:ext>
              </a:extLst>
            </p:cNvPr>
            <p:cNvSpPr txBox="1"/>
            <p:nvPr/>
          </p:nvSpPr>
          <p:spPr>
            <a:xfrm>
              <a:off x="4476587" y="3837225"/>
              <a:ext cx="3530400" cy="1229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1600" dirty="0"/>
                <a:t>Itinerari de formació per assolir aquella especialització professional</a:t>
              </a: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Mòduls, </a:t>
              </a:r>
              <a:r>
                <a:rPr lang="ca-ES" sz="1400" dirty="0" err="1">
                  <a:solidFill>
                    <a:schemeClr val="bg2">
                      <a:lumMod val="50000"/>
                    </a:schemeClr>
                  </a:solidFill>
                </a:rPr>
                <a:t>Ufs</a:t>
              </a: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 soltes</a:t>
              </a: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Formació reglada o no reglada</a:t>
              </a: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Certificats de professionalitat</a:t>
              </a:r>
            </a:p>
          </p:txBody>
        </p:sp>
        <p:sp>
          <p:nvSpPr>
            <p:cNvPr id="4" name="Flecha: doblada hacia arriba 3">
              <a:extLst>
                <a:ext uri="{FF2B5EF4-FFF2-40B4-BE49-F238E27FC236}">
                  <a16:creationId xmlns:a16="http://schemas.microsoft.com/office/drawing/2014/main" id="{AF49E8A2-BA8C-4CD6-9110-1E1DFF1ECCDB}"/>
                </a:ext>
              </a:extLst>
            </p:cNvPr>
            <p:cNvSpPr/>
            <p:nvPr/>
          </p:nvSpPr>
          <p:spPr>
            <a:xfrm>
              <a:off x="8532420" y="3188103"/>
              <a:ext cx="206363" cy="1160166"/>
            </a:xfrm>
            <a:prstGeom prst="bentUpArrow">
              <a:avLst>
                <a:gd name="adj1" fmla="val 25000"/>
                <a:gd name="adj2" fmla="val 25000"/>
                <a:gd name="adj3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FD3F9C-FE91-4691-8586-BD494CDAEB89}"/>
                </a:ext>
              </a:extLst>
            </p:cNvPr>
            <p:cNvSpPr/>
            <p:nvPr/>
          </p:nvSpPr>
          <p:spPr>
            <a:xfrm>
              <a:off x="6678325" y="2678646"/>
              <a:ext cx="2227136" cy="509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1600" dirty="0"/>
                <a:t>Marcar formació feta i pendent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71B7633-9949-4B01-A461-941B784B2DD3}"/>
              </a:ext>
            </a:extLst>
          </p:cNvPr>
          <p:cNvGrpSpPr>
            <a:grpSpLocks/>
          </p:cNvGrpSpPr>
          <p:nvPr/>
        </p:nvGrpSpPr>
        <p:grpSpPr bwMode="auto">
          <a:xfrm>
            <a:off x="325439" y="4468813"/>
            <a:ext cx="5170487" cy="1568450"/>
            <a:chOff x="326002" y="4468349"/>
            <a:chExt cx="5169675" cy="1569660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46337A1A-D778-41EC-8BC7-549DAF4B7B56}"/>
                </a:ext>
              </a:extLst>
            </p:cNvPr>
            <p:cNvSpPr txBox="1"/>
            <p:nvPr/>
          </p:nvSpPr>
          <p:spPr>
            <a:xfrm>
              <a:off x="326002" y="4468349"/>
              <a:ext cx="1184745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96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s-ES" sz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25776C61-51D0-4EFA-AFFB-E460B56B5AB4}"/>
                </a:ext>
              </a:extLst>
            </p:cNvPr>
            <p:cNvSpPr txBox="1"/>
            <p:nvPr/>
          </p:nvSpPr>
          <p:spPr>
            <a:xfrm>
              <a:off x="1264067" y="4941789"/>
              <a:ext cx="4231610" cy="7705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1600" dirty="0"/>
                <a:t>Característiques empreses objectiu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Tipus d’empresa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Característiques comunes a les empreses d’aquest perfil</a:t>
              </a:r>
            </a:p>
          </p:txBody>
        </p:sp>
      </p:grpSp>
      <p:sp>
        <p:nvSpPr>
          <p:cNvPr id="12" name="Nube 11">
            <a:extLst>
              <a:ext uri="{FF2B5EF4-FFF2-40B4-BE49-F238E27FC236}">
                <a16:creationId xmlns:a16="http://schemas.microsoft.com/office/drawing/2014/main" id="{0351591A-78DE-4656-8909-FD7998612093}"/>
              </a:ext>
            </a:extLst>
          </p:cNvPr>
          <p:cNvSpPr/>
          <p:nvPr/>
        </p:nvSpPr>
        <p:spPr>
          <a:xfrm>
            <a:off x="5732463" y="5383213"/>
            <a:ext cx="3173412" cy="1244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dirty="0"/>
              <a:t>Fer-ho per cada àmbit al que aspiri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13">
            <a:extLst>
              <a:ext uri="{FF2B5EF4-FFF2-40B4-BE49-F238E27FC236}">
                <a16:creationId xmlns:a16="http://schemas.microsoft.com/office/drawing/2014/main" id="{1B36900D-AB72-41AA-9BDC-B5884046F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7178" name="Imagen 16">
              <a:extLst>
                <a:ext uri="{FF2B5EF4-FFF2-40B4-BE49-F238E27FC236}">
                  <a16:creationId xmlns:a16="http://schemas.microsoft.com/office/drawing/2014/main" id="{8CC6EA42-D684-4F16-A5D9-44FE27B24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Imagen 15">
              <a:extLst>
                <a:ext uri="{FF2B5EF4-FFF2-40B4-BE49-F238E27FC236}">
                  <a16:creationId xmlns:a16="http://schemas.microsoft.com/office/drawing/2014/main" id="{C4C1AB81-08AB-4A51-87B2-81188813B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D51080FA-2DCD-4F2F-A347-9EAE4DF46757}"/>
              </a:ext>
            </a:extLst>
          </p:cNvPr>
          <p:cNvSpPr/>
          <p:nvPr/>
        </p:nvSpPr>
        <p:spPr>
          <a:xfrm>
            <a:off x="137658" y="74910"/>
            <a:ext cx="40526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 </a:t>
            </a:r>
            <a:r>
              <a:rPr lang="es-ES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Projecció</a:t>
            </a:r>
            <a:r>
              <a:rPr lang="es-ES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Prof. </a:t>
            </a:r>
            <a:endParaRPr lang="es-ES" sz="5400" b="1" dirty="0">
              <a:ln w="0"/>
              <a:solidFill>
                <a:schemeClr val="bg1">
                  <a:lumMod val="9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6398F20-9270-42B9-AF25-F2E11B393A60}"/>
              </a:ext>
            </a:extLst>
          </p:cNvPr>
          <p:cNvSpPr txBox="1"/>
          <p:nvPr/>
        </p:nvSpPr>
        <p:spPr>
          <a:xfrm>
            <a:off x="3602021" y="1366251"/>
            <a:ext cx="16331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Exemples</a:t>
            </a:r>
          </a:p>
        </p:txBody>
      </p:sp>
      <p:sp>
        <p:nvSpPr>
          <p:cNvPr id="7173" name="Google Shape;102;ga8c22ac0c9_1_25">
            <a:extLst>
              <a:ext uri="{FF2B5EF4-FFF2-40B4-BE49-F238E27FC236}">
                <a16:creationId xmlns:a16="http://schemas.microsoft.com/office/drawing/2014/main" id="{2FD7627F-847F-422C-99F4-245D017C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2733676"/>
            <a:ext cx="63039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400"/>
              <a:buFontTx/>
              <a:buNone/>
            </a:pPr>
            <a:endParaRPr lang="ca-ES" altLang="ca-ES" sz="140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7CE2A20-7E80-4F29-B720-8234AAC79578}"/>
              </a:ext>
            </a:extLst>
          </p:cNvPr>
          <p:cNvGrpSpPr/>
          <p:nvPr/>
        </p:nvGrpSpPr>
        <p:grpSpPr>
          <a:xfrm>
            <a:off x="558152" y="2347913"/>
            <a:ext cx="4095750" cy="3035300"/>
            <a:chOff x="1665288" y="2347913"/>
            <a:chExt cx="4095750" cy="3035300"/>
          </a:xfrm>
        </p:grpSpPr>
        <p:pic>
          <p:nvPicPr>
            <p:cNvPr id="7174" name="Google Shape;103;ga8c22ac0c9_1_25">
              <a:extLst>
                <a:ext uri="{FF2B5EF4-FFF2-40B4-BE49-F238E27FC236}">
                  <a16:creationId xmlns:a16="http://schemas.microsoft.com/office/drawing/2014/main" id="{CE5E2D5C-18A9-4488-B462-94C7EE4C0AD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838" y="2347913"/>
              <a:ext cx="3467100" cy="183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Google Shape;105;ga8c22ac0c9_1_25">
              <a:extLst>
                <a:ext uri="{FF2B5EF4-FFF2-40B4-BE49-F238E27FC236}">
                  <a16:creationId xmlns:a16="http://schemas.microsoft.com/office/drawing/2014/main" id="{D8D5753E-0EAB-46C5-B862-4CD5FCA60853}"/>
                </a:ext>
              </a:extLst>
            </p:cNvPr>
            <p:cNvSpPr txBox="1"/>
            <p:nvPr/>
          </p:nvSpPr>
          <p:spPr>
            <a:xfrm>
              <a:off x="1665288" y="4181475"/>
              <a:ext cx="4095750" cy="1201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91425" rIns="91425" bIns="91425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a" sz="1600" b="1" dirty="0">
                  <a:latin typeface="+mn-lt"/>
                  <a:ea typeface="Roboto"/>
                  <a:sym typeface="Roboto"/>
                </a:rPr>
                <a:t>CARTONCITA</a:t>
              </a:r>
              <a:endParaRPr sz="1600" b="1" dirty="0">
                <a:latin typeface="+mn-lt"/>
                <a:ea typeface="Roboto"/>
                <a:sym typeface="Roboto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a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Roboto"/>
                  <a:sym typeface="Roboto"/>
                </a:rPr>
                <a:t>Professió: aparadorista</a:t>
              </a:r>
              <a:endParaRPr sz="1600" dirty="0">
                <a:solidFill>
                  <a:schemeClr val="bg2">
                    <a:lumMod val="50000"/>
                  </a:schemeClr>
                </a:solidFill>
                <a:latin typeface="+mn-lt"/>
                <a:ea typeface="Roboto"/>
                <a:sym typeface="Roboto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a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Roboto"/>
                  <a:sym typeface="Roboto"/>
                </a:rPr>
                <a:t>Especialització: aparadors amb papiroflexia</a:t>
              </a:r>
              <a:endParaRPr sz="1600" dirty="0">
                <a:solidFill>
                  <a:schemeClr val="bg2">
                    <a:lumMod val="50000"/>
                  </a:schemeClr>
                </a:solidFill>
                <a:latin typeface="+mn-lt"/>
                <a:ea typeface="Roboto"/>
                <a:sym typeface="Roboto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C9C3636-5846-4AF9-A13A-A3FB2E34D53F}"/>
              </a:ext>
            </a:extLst>
          </p:cNvPr>
          <p:cNvGrpSpPr/>
          <p:nvPr/>
        </p:nvGrpSpPr>
        <p:grpSpPr>
          <a:xfrm>
            <a:off x="4500273" y="2106613"/>
            <a:ext cx="4335462" cy="3009900"/>
            <a:chOff x="6716713" y="2106613"/>
            <a:chExt cx="4335462" cy="3009900"/>
          </a:xfrm>
        </p:grpSpPr>
        <p:pic>
          <p:nvPicPr>
            <p:cNvPr id="7175" name="Google Shape;104;ga8c22ac0c9_1_25">
              <a:extLst>
                <a:ext uri="{FF2B5EF4-FFF2-40B4-BE49-F238E27FC236}">
                  <a16:creationId xmlns:a16="http://schemas.microsoft.com/office/drawing/2014/main" id="{B5B2B51A-ED0B-4268-AC44-DC7D19C1BDD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775" y="3092450"/>
              <a:ext cx="4216400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Google Shape;106;ga8c22ac0c9_1_25">
              <a:extLst>
                <a:ext uri="{FF2B5EF4-FFF2-40B4-BE49-F238E27FC236}">
                  <a16:creationId xmlns:a16="http://schemas.microsoft.com/office/drawing/2014/main" id="{663669CE-C080-4F39-A86A-A15F6A95FFA3}"/>
                </a:ext>
              </a:extLst>
            </p:cNvPr>
            <p:cNvSpPr txBox="1"/>
            <p:nvPr/>
          </p:nvSpPr>
          <p:spPr>
            <a:xfrm>
              <a:off x="6716713" y="2106613"/>
              <a:ext cx="4094162" cy="1073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91425" rIns="91425" bIns="91425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a" sz="1600" b="1" dirty="0">
                  <a:latin typeface="+mn-lt"/>
                  <a:ea typeface="Roboto"/>
                  <a:cs typeface="Roboto"/>
                  <a:sym typeface="Roboto"/>
                </a:rPr>
                <a:t>ARGUIÑANO</a:t>
              </a:r>
              <a:endParaRPr sz="1600" b="1" dirty="0">
                <a:latin typeface="+mn-lt"/>
                <a:ea typeface="Roboto"/>
                <a:cs typeface="Roboto"/>
                <a:sym typeface="Roboto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a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Roboto"/>
                  <a:cs typeface="Roboto"/>
                  <a:sym typeface="Roboto"/>
                </a:rPr>
                <a:t>Professió: cuiner</a:t>
              </a:r>
              <a:endParaRPr sz="1600" dirty="0">
                <a:solidFill>
                  <a:schemeClr val="bg2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a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Roboto"/>
                  <a:cs typeface="Roboto"/>
                  <a:sym typeface="Roboto"/>
                </a:rPr>
                <a:t>Especialització: comunicador de receptes</a:t>
              </a:r>
              <a:endParaRPr sz="1600" dirty="0">
                <a:solidFill>
                  <a:schemeClr val="bg2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13">
            <a:extLst>
              <a:ext uri="{FF2B5EF4-FFF2-40B4-BE49-F238E27FC236}">
                <a16:creationId xmlns:a16="http://schemas.microsoft.com/office/drawing/2014/main" id="{94AF0CA6-485C-416E-9332-FCE77C6752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8207" name="Imagen 16">
              <a:extLst>
                <a:ext uri="{FF2B5EF4-FFF2-40B4-BE49-F238E27FC236}">
                  <a16:creationId xmlns:a16="http://schemas.microsoft.com/office/drawing/2014/main" id="{654697B1-D4B4-422B-B00C-82E73050F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Imagen 15">
              <a:extLst>
                <a:ext uri="{FF2B5EF4-FFF2-40B4-BE49-F238E27FC236}">
                  <a16:creationId xmlns:a16="http://schemas.microsoft.com/office/drawing/2014/main" id="{DD11BFD5-D89E-4977-BE22-6A6BAEEAB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109134BE-0CD1-4B28-9963-0196BDDB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21">
            <a:extLst>
              <a:ext uri="{FF2B5EF4-FFF2-40B4-BE49-F238E27FC236}">
                <a16:creationId xmlns:a16="http://schemas.microsoft.com/office/drawing/2014/main" id="{079B65C0-AD00-4591-A48A-335F7DD0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9C13206-982A-43C1-9F17-1622374BC3BA}"/>
              </a:ext>
            </a:extLst>
          </p:cNvPr>
          <p:cNvSpPr/>
          <p:nvPr/>
        </p:nvSpPr>
        <p:spPr>
          <a:xfrm>
            <a:off x="137658" y="74910"/>
            <a:ext cx="48345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3 </a:t>
            </a:r>
            <a:r>
              <a:rPr lang="es-ES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Promoció</a:t>
            </a:r>
            <a:endParaRPr lang="es-ES" sz="5400" b="1" dirty="0">
              <a:ln w="0"/>
              <a:solidFill>
                <a:schemeClr val="bg1">
                  <a:lumMod val="9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5B2E7DA-B20E-4ABA-920B-07B6F9957D64}"/>
              </a:ext>
            </a:extLst>
          </p:cNvPr>
          <p:cNvGrpSpPr>
            <a:grpSpLocks/>
          </p:cNvGrpSpPr>
          <p:nvPr/>
        </p:nvGrpSpPr>
        <p:grpSpPr bwMode="auto">
          <a:xfrm>
            <a:off x="810784" y="2676800"/>
            <a:ext cx="3913188" cy="2214562"/>
            <a:chOff x="326003" y="2251169"/>
            <a:chExt cx="5231959" cy="1004455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4D4A1D2-FEEA-48B6-95E1-E179DA56086F}"/>
                </a:ext>
              </a:extLst>
            </p:cNvPr>
            <p:cNvSpPr txBox="1"/>
            <p:nvPr/>
          </p:nvSpPr>
          <p:spPr>
            <a:xfrm>
              <a:off x="326003" y="2251169"/>
              <a:ext cx="1184745" cy="7119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96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A</a:t>
              </a:r>
              <a:endParaRPr lang="es-ES" sz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3BC9CD45-A44E-4E3C-91FC-222894B10864}"/>
                </a:ext>
              </a:extLst>
            </p:cNvPr>
            <p:cNvSpPr txBox="1"/>
            <p:nvPr/>
          </p:nvSpPr>
          <p:spPr>
            <a:xfrm>
              <a:off x="1325700" y="2515423"/>
              <a:ext cx="4232262" cy="7402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1600" b="1" dirty="0"/>
                <a:t>Estratègies de recerca de feina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Pàgines web de les empreses</a:t>
              </a: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Portals especialitzats</a:t>
              </a:r>
            </a:p>
            <a:p>
              <a:pPr>
                <a:defRPr/>
              </a:pPr>
              <a:r>
                <a:rPr lang="ca-ES" sz="1400" dirty="0" err="1">
                  <a:solidFill>
                    <a:schemeClr val="bg2">
                      <a:lumMod val="50000"/>
                    </a:schemeClr>
                  </a:solidFill>
                </a:rPr>
                <a:t>ETTs</a:t>
              </a:r>
              <a:endParaRPr lang="ca-ES" sz="14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Porta a porta</a:t>
              </a:r>
            </a:p>
            <a:p>
              <a:pPr>
                <a:defRPr/>
              </a:pPr>
              <a:r>
                <a:rPr lang="ca-ES" sz="1400" dirty="0" err="1">
                  <a:solidFill>
                    <a:schemeClr val="bg2">
                      <a:lumMod val="50000"/>
                    </a:schemeClr>
                  </a:solidFill>
                </a:rPr>
                <a:t>FCTs</a:t>
              </a:r>
              <a:endParaRPr lang="ca-ES" sz="14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Dual </a:t>
              </a:r>
            </a:p>
          </p:txBody>
        </p:sp>
      </p:grpSp>
      <p:grpSp>
        <p:nvGrpSpPr>
          <p:cNvPr id="8199" name="Grupo 1">
            <a:extLst>
              <a:ext uri="{FF2B5EF4-FFF2-40B4-BE49-F238E27FC236}">
                <a16:creationId xmlns:a16="http://schemas.microsoft.com/office/drawing/2014/main" id="{951622FE-7019-4809-8C5C-03A32143DD15}"/>
              </a:ext>
            </a:extLst>
          </p:cNvPr>
          <p:cNvGrpSpPr>
            <a:grpSpLocks/>
          </p:cNvGrpSpPr>
          <p:nvPr/>
        </p:nvGrpSpPr>
        <p:grpSpPr bwMode="auto">
          <a:xfrm>
            <a:off x="4166485" y="3352605"/>
            <a:ext cx="4341813" cy="2147887"/>
            <a:chOff x="6000587" y="3105981"/>
            <a:chExt cx="4341411" cy="2146256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5855A67-E12B-49B3-989E-9DE1CF4A29D4}"/>
                </a:ext>
              </a:extLst>
            </p:cNvPr>
            <p:cNvSpPr txBox="1"/>
            <p:nvPr/>
          </p:nvSpPr>
          <p:spPr>
            <a:xfrm>
              <a:off x="9157253" y="3105981"/>
              <a:ext cx="1184745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96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B</a:t>
              </a:r>
              <a:endParaRPr lang="es-ES" sz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6CDEDD2-C66E-4DAC-8118-677BC94945CA}"/>
                </a:ext>
              </a:extLst>
            </p:cNvPr>
            <p:cNvSpPr txBox="1"/>
            <p:nvPr/>
          </p:nvSpPr>
          <p:spPr>
            <a:xfrm>
              <a:off x="6000587" y="3837262"/>
              <a:ext cx="3530273" cy="1414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ca-ES" sz="1600" b="1" dirty="0"/>
                <a:t>Tasques associades a l’estratègia</a:t>
              </a: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Donar-se d’alta en portals</a:t>
              </a: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Enviar </a:t>
              </a:r>
              <a:r>
                <a:rPr lang="ca-ES" sz="1400" dirty="0" err="1">
                  <a:solidFill>
                    <a:schemeClr val="bg2">
                      <a:lumMod val="50000"/>
                    </a:schemeClr>
                  </a:solidFill>
                </a:rPr>
                <a:t>info</a:t>
              </a: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 a l’apartat de contactes de la web</a:t>
              </a: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Trucar </a:t>
              </a:r>
              <a:r>
                <a:rPr lang="ca-ES" sz="1400" dirty="0" err="1">
                  <a:solidFill>
                    <a:schemeClr val="bg2">
                      <a:lumMod val="50000"/>
                    </a:schemeClr>
                  </a:solidFill>
                </a:rPr>
                <a:t>ETTs</a:t>
              </a:r>
              <a:endParaRPr lang="ca-ES" sz="14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Promocionar-se</a:t>
              </a:r>
            </a:p>
            <a:p>
              <a:pPr algn="r"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</a:rPr>
                <a:t>....</a:t>
              </a:r>
            </a:p>
          </p:txBody>
        </p:sp>
      </p:grpSp>
      <p:grpSp>
        <p:nvGrpSpPr>
          <p:cNvPr id="8200" name="Grupo 1">
            <a:extLst>
              <a:ext uri="{FF2B5EF4-FFF2-40B4-BE49-F238E27FC236}">
                <a16:creationId xmlns:a16="http://schemas.microsoft.com/office/drawing/2014/main" id="{4AC0C2CA-B44B-49C9-B7B8-5954D53FE310}"/>
              </a:ext>
            </a:extLst>
          </p:cNvPr>
          <p:cNvGrpSpPr>
            <a:grpSpLocks/>
          </p:cNvGrpSpPr>
          <p:nvPr/>
        </p:nvGrpSpPr>
        <p:grpSpPr bwMode="auto">
          <a:xfrm>
            <a:off x="142876" y="1296989"/>
            <a:ext cx="6677025" cy="954087"/>
            <a:chOff x="1667351" y="1651450"/>
            <a:chExt cx="6676549" cy="954107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81C5AAF-5611-4F43-9724-B6C67F8220C7}"/>
                </a:ext>
              </a:extLst>
            </p:cNvPr>
            <p:cNvSpPr txBox="1"/>
            <p:nvPr/>
          </p:nvSpPr>
          <p:spPr>
            <a:xfrm>
              <a:off x="1667351" y="1651450"/>
              <a:ext cx="3011678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28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PROMOCIÓ</a:t>
              </a:r>
            </a:p>
            <a:p>
              <a:pPr>
                <a:defRPr/>
              </a:pPr>
              <a:r>
                <a:rPr lang="ca-ES" sz="28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PERSONAL</a:t>
              </a:r>
            </a:p>
          </p:txBody>
        </p:sp>
        <p:sp>
          <p:nvSpPr>
            <p:cNvPr id="8202" name="CuadroTexto 24">
              <a:extLst>
                <a:ext uri="{FF2B5EF4-FFF2-40B4-BE49-F238E27FC236}">
                  <a16:creationId xmlns:a16="http://schemas.microsoft.com/office/drawing/2014/main" id="{AD282A3A-E82A-4568-A03D-19685A266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650" y="2022475"/>
              <a:ext cx="4921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600"/>
                <a:t>Per poder arribar a les empreses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13">
            <a:extLst>
              <a:ext uri="{FF2B5EF4-FFF2-40B4-BE49-F238E27FC236}">
                <a16:creationId xmlns:a16="http://schemas.microsoft.com/office/drawing/2014/main" id="{5ABCB1D2-1CA4-4E79-8648-37195D6BF9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9228" name="Imagen 16">
              <a:extLst>
                <a:ext uri="{FF2B5EF4-FFF2-40B4-BE49-F238E27FC236}">
                  <a16:creationId xmlns:a16="http://schemas.microsoft.com/office/drawing/2014/main" id="{7116E414-81A3-49BD-A885-95269547F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Imagen 15">
              <a:extLst>
                <a:ext uri="{FF2B5EF4-FFF2-40B4-BE49-F238E27FC236}">
                  <a16:creationId xmlns:a16="http://schemas.microsoft.com/office/drawing/2014/main" id="{A555FEBE-C83D-4BE8-948C-283E6C6A3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08287658-D55F-478A-A191-7DCD3DF1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n 21">
            <a:extLst>
              <a:ext uri="{FF2B5EF4-FFF2-40B4-BE49-F238E27FC236}">
                <a16:creationId xmlns:a16="http://schemas.microsoft.com/office/drawing/2014/main" id="{FDFC4F67-415D-4247-97A6-A38B204F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2D16686-297E-4323-B646-70B5A8B10FC2}"/>
              </a:ext>
            </a:extLst>
          </p:cNvPr>
          <p:cNvSpPr/>
          <p:nvPr/>
        </p:nvSpPr>
        <p:spPr>
          <a:xfrm>
            <a:off x="137658" y="74910"/>
            <a:ext cx="48345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Ens</a:t>
            </a: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ajuda</a:t>
            </a: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a…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35E3E57-CD31-4B33-861E-D8D2A2826E0F}"/>
              </a:ext>
            </a:extLst>
          </p:cNvPr>
          <p:cNvGrpSpPr/>
          <p:nvPr/>
        </p:nvGrpSpPr>
        <p:grpSpPr>
          <a:xfrm>
            <a:off x="635795" y="4206875"/>
            <a:ext cx="3659187" cy="1689100"/>
            <a:chOff x="2573338" y="4164013"/>
            <a:chExt cx="3659187" cy="1689100"/>
          </a:xfrm>
        </p:grpSpPr>
        <p:sp>
          <p:nvSpPr>
            <p:cNvPr id="9224" name="CuadroTexto 10">
              <a:extLst>
                <a:ext uri="{FF2B5EF4-FFF2-40B4-BE49-F238E27FC236}">
                  <a16:creationId xmlns:a16="http://schemas.microsoft.com/office/drawing/2014/main" id="{182C96D9-974B-4D41-83C6-965E0C8D4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338" y="4164013"/>
              <a:ext cx="3659187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  <a:buSzPts val="2000"/>
              </a:pPr>
              <a:r>
                <a:rPr lang="ca-ES" altLang="ca-ES" sz="1600" b="1">
                  <a:sym typeface="Roboto" panose="02000000000000000000" pitchFamily="2" charset="0"/>
                </a:rPr>
                <a:t>Trobar una especialització professional</a:t>
              </a:r>
            </a:p>
          </p:txBody>
        </p:sp>
        <p:pic>
          <p:nvPicPr>
            <p:cNvPr id="9225" name="Imagen 7">
              <a:extLst>
                <a:ext uri="{FF2B5EF4-FFF2-40B4-BE49-F238E27FC236}">
                  <a16:creationId xmlns:a16="http://schemas.microsoft.com/office/drawing/2014/main" id="{13C96183-774D-48BA-AD07-BF7C35D3D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463" y="4541838"/>
              <a:ext cx="2420937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967F8906-FAF9-463C-BFFA-173E8D11B901}"/>
              </a:ext>
            </a:extLst>
          </p:cNvPr>
          <p:cNvGrpSpPr/>
          <p:nvPr/>
        </p:nvGrpSpPr>
        <p:grpSpPr>
          <a:xfrm>
            <a:off x="628650" y="1346200"/>
            <a:ext cx="6094413" cy="2568575"/>
            <a:chOff x="1428750" y="1254125"/>
            <a:chExt cx="6094413" cy="256857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341BECE-0599-4FA0-A2D5-8036816E8CC2}"/>
                </a:ext>
              </a:extLst>
            </p:cNvPr>
            <p:cNvSpPr txBox="1"/>
            <p:nvPr/>
          </p:nvSpPr>
          <p:spPr>
            <a:xfrm>
              <a:off x="1428750" y="1254125"/>
              <a:ext cx="6094413" cy="985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01600" algn="just">
                <a:spcBef>
                  <a:spcPts val="0"/>
                </a:spcBef>
                <a:spcAft>
                  <a:spcPts val="0"/>
                </a:spcAft>
                <a:buSzPts val="2000"/>
                <a:defRPr/>
              </a:pPr>
              <a:r>
                <a:rPr lang="ca-ES" sz="1600" b="1" dirty="0">
                  <a:sym typeface="Roboto"/>
                </a:rPr>
                <a:t>Conèixer millor:</a:t>
              </a:r>
            </a:p>
            <a:p>
              <a:pPr marL="558800" lvl="1" algn="just">
                <a:spcBef>
                  <a:spcPts val="0"/>
                </a:spcBef>
                <a:spcAft>
                  <a:spcPts val="0"/>
                </a:spcAft>
                <a:buSzPts val="2000"/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sym typeface="Roboto"/>
                </a:rPr>
                <a:t>el cicle que esteu fent</a:t>
              </a:r>
            </a:p>
            <a:p>
              <a:pPr marL="558800" lvl="1" algn="just">
                <a:spcBef>
                  <a:spcPts val="0"/>
                </a:spcBef>
                <a:spcAft>
                  <a:spcPts val="0"/>
                </a:spcAft>
                <a:buSzPts val="2000"/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sym typeface="Roboto"/>
                </a:rPr>
                <a:t>els vostres interessos, capacitats i expectatives</a:t>
              </a:r>
            </a:p>
            <a:p>
              <a:pPr marL="558800" lvl="1" algn="just">
                <a:spcBef>
                  <a:spcPts val="0"/>
                </a:spcBef>
                <a:spcAft>
                  <a:spcPts val="0"/>
                </a:spcAft>
                <a:buSzPts val="2000"/>
                <a:defRPr/>
              </a:pPr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sym typeface="Roboto"/>
                </a:rPr>
                <a:t>l’entorn laboral en el que haureu de treballar </a:t>
              </a:r>
              <a:endParaRPr lang="ca-ES" sz="1600" dirty="0">
                <a:solidFill>
                  <a:schemeClr val="bg2">
                    <a:lumMod val="50000"/>
                  </a:schemeClr>
                </a:solidFill>
                <a:sym typeface="Roboto"/>
              </a:endParaRPr>
            </a:p>
          </p:txBody>
        </p:sp>
        <p:pic>
          <p:nvPicPr>
            <p:cNvPr id="9226" name="Imagen 15">
              <a:extLst>
                <a:ext uri="{FF2B5EF4-FFF2-40B4-BE49-F238E27FC236}">
                  <a16:creationId xmlns:a16="http://schemas.microsoft.com/office/drawing/2014/main" id="{4A1C6276-6708-4DB6-B3D9-22D10F3AF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2274888"/>
              <a:ext cx="1830387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515DFB6-7665-490B-869B-A70E201C98A1}"/>
              </a:ext>
            </a:extLst>
          </p:cNvPr>
          <p:cNvGrpSpPr/>
          <p:nvPr/>
        </p:nvGrpSpPr>
        <p:grpSpPr>
          <a:xfrm>
            <a:off x="5159376" y="2706689"/>
            <a:ext cx="3984625" cy="2344737"/>
            <a:chOff x="6683375" y="2706688"/>
            <a:chExt cx="3984625" cy="2344737"/>
          </a:xfrm>
        </p:grpSpPr>
        <p:sp>
          <p:nvSpPr>
            <p:cNvPr id="9223" name="CuadroTexto 14">
              <a:extLst>
                <a:ext uri="{FF2B5EF4-FFF2-40B4-BE49-F238E27FC236}">
                  <a16:creationId xmlns:a16="http://schemas.microsoft.com/office/drawing/2014/main" id="{403D2149-CB3A-4FCC-9F04-76E32A363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3375" y="2706688"/>
              <a:ext cx="3984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SzPts val="2000"/>
              </a:pPr>
              <a:r>
                <a:rPr lang="ca-ES" altLang="ca-ES" sz="1600" b="1">
                  <a:sym typeface="Roboto" panose="02000000000000000000" pitchFamily="2" charset="0"/>
                </a:rPr>
                <a:t>Decidir entre seguir estudiant o entrar al mercat laboral</a:t>
              </a:r>
            </a:p>
          </p:txBody>
        </p:sp>
        <p:pic>
          <p:nvPicPr>
            <p:cNvPr id="9227" name="Picture 9">
              <a:extLst>
                <a:ext uri="{FF2B5EF4-FFF2-40B4-BE49-F238E27FC236}">
                  <a16:creationId xmlns:a16="http://schemas.microsoft.com/office/drawing/2014/main" id="{D8A980B3-90C5-43F0-A091-6F8529CBD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413" y="3290888"/>
              <a:ext cx="3130550" cy="176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13">
            <a:extLst>
              <a:ext uri="{FF2B5EF4-FFF2-40B4-BE49-F238E27FC236}">
                <a16:creationId xmlns:a16="http://schemas.microsoft.com/office/drawing/2014/main" id="{20439601-23BF-4B3C-95C0-9E749A1D48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3150"/>
            <a:chOff x="0" y="-225552"/>
            <a:chExt cx="9144000" cy="1073517"/>
          </a:xfrm>
        </p:grpSpPr>
        <p:pic>
          <p:nvPicPr>
            <p:cNvPr id="10258" name="Imagen 16">
              <a:extLst>
                <a:ext uri="{FF2B5EF4-FFF2-40B4-BE49-F238E27FC236}">
                  <a16:creationId xmlns:a16="http://schemas.microsoft.com/office/drawing/2014/main" id="{6B23A6BC-BDC5-4D7D-8622-537815249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5552"/>
              <a:ext cx="9144000" cy="107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Imagen 15">
              <a:extLst>
                <a:ext uri="{FF2B5EF4-FFF2-40B4-BE49-F238E27FC236}">
                  <a16:creationId xmlns:a16="http://schemas.microsoft.com/office/drawing/2014/main" id="{242B8025-E055-4A5C-B9D7-B2F652D31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52" y="-15232"/>
              <a:ext cx="964847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Imagen 18" descr="https://lh3.googleusercontent.com/eqAQluWmaf_nThfkqddeP2F0PG6jCZgwhYnH-lb1g0lKTGmBHutai-jfyN48BeFYexecmISxOvg17B0Z71UKK9PNrheY4k2hS_K6wBNoubylAd5VF_8gIa9mZquL63hyWtx3ObuJ">
            <a:extLst>
              <a:ext uri="{FF2B5EF4-FFF2-40B4-BE49-F238E27FC236}">
                <a16:creationId xmlns:a16="http://schemas.microsoft.com/office/drawing/2014/main" id="{A7DCA4A3-580A-4ABB-86B9-573C9C4D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32551"/>
            <a:ext cx="1076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n 21">
            <a:extLst>
              <a:ext uri="{FF2B5EF4-FFF2-40B4-BE49-F238E27FC236}">
                <a16:creationId xmlns:a16="http://schemas.microsoft.com/office/drawing/2014/main" id="{E81DFCAC-FE8E-4A84-8C39-92F18EA7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6342063"/>
            <a:ext cx="517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6280897-5A6C-4440-9097-72738637CD31}"/>
              </a:ext>
            </a:extLst>
          </p:cNvPr>
          <p:cNvGrpSpPr/>
          <p:nvPr/>
        </p:nvGrpSpPr>
        <p:grpSpPr>
          <a:xfrm>
            <a:off x="4887914" y="1436688"/>
            <a:ext cx="4175125" cy="4660900"/>
            <a:chOff x="6411913" y="1436688"/>
            <a:chExt cx="4175125" cy="4660900"/>
          </a:xfrm>
        </p:grpSpPr>
        <p:sp>
          <p:nvSpPr>
            <p:cNvPr id="10245" name="CuadroTexto 9">
              <a:extLst>
                <a:ext uri="{FF2B5EF4-FFF2-40B4-BE49-F238E27FC236}">
                  <a16:creationId xmlns:a16="http://schemas.microsoft.com/office/drawing/2014/main" id="{FF27278E-C901-4AA0-98F6-A1052F355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788" y="1436688"/>
              <a:ext cx="23637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buSzPts val="2000"/>
              </a:pPr>
              <a:r>
                <a:rPr lang="ca-ES" altLang="ca-ES" sz="1600" b="1" dirty="0">
                  <a:sym typeface="Roboto" panose="02000000000000000000" pitchFamily="2" charset="0"/>
                </a:rPr>
                <a:t>100% digital – 0% paper</a:t>
              </a:r>
            </a:p>
          </p:txBody>
        </p:sp>
        <p:pic>
          <p:nvPicPr>
            <p:cNvPr id="10246" name="Imagen 2">
              <a:hlinkClick r:id="rId6"/>
              <a:extLst>
                <a:ext uri="{FF2B5EF4-FFF2-40B4-BE49-F238E27FC236}">
                  <a16:creationId xmlns:a16="http://schemas.microsoft.com/office/drawing/2014/main" id="{55AA2873-9C4D-429D-9CE6-7BB12C59C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913" y="1774825"/>
              <a:ext cx="4175125" cy="432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7" name="Grupo 6">
            <a:extLst>
              <a:ext uri="{FF2B5EF4-FFF2-40B4-BE49-F238E27FC236}">
                <a16:creationId xmlns:a16="http://schemas.microsoft.com/office/drawing/2014/main" id="{68C4A41A-26EE-4074-AB3A-1641E16AFC36}"/>
              </a:ext>
            </a:extLst>
          </p:cNvPr>
          <p:cNvGrpSpPr>
            <a:grpSpLocks/>
          </p:cNvGrpSpPr>
          <p:nvPr/>
        </p:nvGrpSpPr>
        <p:grpSpPr bwMode="auto">
          <a:xfrm>
            <a:off x="302150" y="2659009"/>
            <a:ext cx="6094413" cy="755650"/>
            <a:chOff x="1524000" y="3059668"/>
            <a:chExt cx="6094674" cy="756583"/>
          </a:xfrm>
        </p:grpSpPr>
        <p:sp>
          <p:nvSpPr>
            <p:cNvPr id="10256" name="CuadroTexto 16">
              <a:extLst>
                <a:ext uri="{FF2B5EF4-FFF2-40B4-BE49-F238E27FC236}">
                  <a16:creationId xmlns:a16="http://schemas.microsoft.com/office/drawing/2014/main" id="{AE71B025-0FF5-4C9B-BE24-82621F22A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477697"/>
              <a:ext cx="48138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a-ES" altLang="ca-ES" sz="1600" dirty="0">
                  <a:hlinkClick r:id="rId6"/>
                </a:rPr>
                <a:t>https://sites.google.com/xtec.cat/exempleipop</a:t>
              </a:r>
              <a:endParaRPr lang="ca-ES" altLang="ca-ES" sz="1600" dirty="0"/>
            </a:p>
          </p:txBody>
        </p:sp>
        <p:sp>
          <p:nvSpPr>
            <p:cNvPr id="10257" name="CuadroTexto 18">
              <a:extLst>
                <a:ext uri="{FF2B5EF4-FFF2-40B4-BE49-F238E27FC236}">
                  <a16:creationId xmlns:a16="http://schemas.microsoft.com/office/drawing/2014/main" id="{CD2F4427-3333-492E-808B-62E1E9B9F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059668"/>
              <a:ext cx="6094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a-ES" altLang="ca-ES" sz="1600" b="1"/>
                <a:t>Exemple: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33220C7-0782-44A1-BC6D-1A5BB58020DE}"/>
              </a:ext>
            </a:extLst>
          </p:cNvPr>
          <p:cNvGrpSpPr/>
          <p:nvPr/>
        </p:nvGrpSpPr>
        <p:grpSpPr>
          <a:xfrm>
            <a:off x="302149" y="4063946"/>
            <a:ext cx="4572000" cy="1545782"/>
            <a:chOff x="1524000" y="4095750"/>
            <a:chExt cx="4572000" cy="1545782"/>
          </a:xfrm>
        </p:grpSpPr>
        <p:sp>
          <p:nvSpPr>
            <p:cNvPr id="10248" name="CuadroTexto 21">
              <a:extLst>
                <a:ext uri="{FF2B5EF4-FFF2-40B4-BE49-F238E27FC236}">
                  <a16:creationId xmlns:a16="http://schemas.microsoft.com/office/drawing/2014/main" id="{B999F85C-08B6-48B8-9FA7-140982865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095750"/>
              <a:ext cx="4572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a-ES" altLang="ca-ES" sz="1600" b="1" dirty="0"/>
                <a:t>Passos:</a:t>
              </a:r>
            </a:p>
            <a:p>
              <a:endParaRPr lang="ca-ES" altLang="ca-ES" sz="1600" b="1" dirty="0"/>
            </a:p>
            <a:p>
              <a:endParaRPr lang="ca-ES" altLang="ca-ES" sz="1600" b="1" dirty="0"/>
            </a:p>
          </p:txBody>
        </p:sp>
        <p:grpSp>
          <p:nvGrpSpPr>
            <p:cNvPr id="10249" name="Grupo 23">
              <a:extLst>
                <a:ext uri="{FF2B5EF4-FFF2-40B4-BE49-F238E27FC236}">
                  <a16:creationId xmlns:a16="http://schemas.microsoft.com/office/drawing/2014/main" id="{2E010726-7246-484E-B78E-9161C22A4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3050" y="4249738"/>
              <a:ext cx="3286125" cy="831850"/>
              <a:chOff x="768571" y="1898993"/>
              <a:chExt cx="5934321" cy="830997"/>
            </a:xfrm>
          </p:grpSpPr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8F7DB76D-D4D1-47A3-A90D-C910B0396A83}"/>
                  </a:ext>
                </a:extLst>
              </p:cNvPr>
              <p:cNvSpPr/>
              <p:nvPr/>
            </p:nvSpPr>
            <p:spPr>
              <a:xfrm>
                <a:off x="768571" y="1898993"/>
                <a:ext cx="2488758" cy="8309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48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4000">
                          <a:schemeClr val="accent5"/>
                        </a:gs>
                        <a:gs pos="23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</a:rPr>
                  <a:t>1</a:t>
                </a:r>
                <a:endParaRPr lang="es-ES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10255" name="CuadroTexto 25">
                <a:extLst>
                  <a:ext uri="{FF2B5EF4-FFF2-40B4-BE49-F238E27FC236}">
                    <a16:creationId xmlns:a16="http://schemas.microsoft.com/office/drawing/2014/main" id="{6BD5D20F-B98E-4671-91DA-0DEDE2E64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893" y="2122712"/>
                <a:ext cx="45719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a-ES" altLang="ca-ES" sz="1800">
                    <a:solidFill>
                      <a:srgbClr val="666666"/>
                    </a:solidFill>
                    <a:latin typeface="OpenSansRegular"/>
                  </a:rPr>
                  <a:t>Crear el portafoli digital</a:t>
                </a:r>
              </a:p>
            </p:txBody>
          </p:sp>
        </p:grp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BDE48DA-1787-403A-BD5F-D6A06A901041}"/>
                </a:ext>
              </a:extLst>
            </p:cNvPr>
            <p:cNvSpPr/>
            <p:nvPr/>
          </p:nvSpPr>
          <p:spPr>
            <a:xfrm>
              <a:off x="1543134" y="4810535"/>
              <a:ext cx="13782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48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4000">
                        <a:schemeClr val="accent5"/>
                      </a:gs>
                      <a:gs pos="23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2</a:t>
              </a:r>
              <a:endPara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4000">
                      <a:schemeClr val="accent5"/>
                    </a:gs>
                    <a:gs pos="23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0251" name="CuadroTexto 30">
              <a:extLst>
                <a:ext uri="{FF2B5EF4-FFF2-40B4-BE49-F238E27FC236}">
                  <a16:creationId xmlns:a16="http://schemas.microsoft.com/office/drawing/2014/main" id="{9E6F9E4B-E2D1-4FD7-8DA5-30F8E47FC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113" y="5033963"/>
              <a:ext cx="3482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a-ES" altLang="ca-ES" sz="1800" dirty="0">
                  <a:solidFill>
                    <a:srgbClr val="666666"/>
                  </a:solidFill>
                  <a:latin typeface="OpenSansRegular"/>
                </a:rPr>
                <a:t>Treballar fitxes i traspàs al </a:t>
              </a:r>
              <a:r>
                <a:rPr lang="ca-ES" altLang="ca-ES" sz="1800" dirty="0" err="1">
                  <a:solidFill>
                    <a:srgbClr val="666666"/>
                  </a:solidFill>
                  <a:latin typeface="OpenSansRegular"/>
                </a:rPr>
                <a:t>portafoli</a:t>
              </a:r>
              <a:endParaRPr lang="ca-ES" altLang="ca-ES" sz="1800" dirty="0">
                <a:solidFill>
                  <a:srgbClr val="666666"/>
                </a:solidFill>
                <a:latin typeface="OpenSansRegular"/>
              </a:endParaRPr>
            </a:p>
          </p:txBody>
        </p:sp>
      </p:grpSp>
      <p:sp>
        <p:nvSpPr>
          <p:cNvPr id="10252" name="CuadroTexto 34">
            <a:extLst>
              <a:ext uri="{FF2B5EF4-FFF2-40B4-BE49-F238E27FC236}">
                <a16:creationId xmlns:a16="http://schemas.microsoft.com/office/drawing/2014/main" id="{C2232759-B9B9-42CA-B6AE-EDAAAEF53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9" y="1777947"/>
            <a:ext cx="288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a-ES" altLang="ca-ES" sz="2400" b="1" dirty="0"/>
              <a:t>PORTAFOLI DIGITAL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8FD1544-9726-4C52-8468-66A7EB46C2E3}"/>
              </a:ext>
            </a:extLst>
          </p:cNvPr>
          <p:cNvSpPr/>
          <p:nvPr/>
        </p:nvSpPr>
        <p:spPr>
          <a:xfrm>
            <a:off x="137658" y="74910"/>
            <a:ext cx="48345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Com</a:t>
            </a:r>
            <a:r>
              <a:rPr lang="es-E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8B38375A-96E4-0643-8F4F-9CC4363E3C26}" vid="{9B5277F6-6714-CA43-A473-6554904C42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536</Words>
  <Application>Microsoft Office PowerPoint</Application>
  <PresentationFormat>Presentación en pantalla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OpenSansRegular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 presentació</dc:title>
  <dc:creator>Pedro Caro Gómez</dc:creator>
  <cp:lastModifiedBy>Ferran Borrell Micola</cp:lastModifiedBy>
  <cp:revision>33</cp:revision>
  <dcterms:created xsi:type="dcterms:W3CDTF">2021-01-18T14:29:09Z</dcterms:created>
  <dcterms:modified xsi:type="dcterms:W3CDTF">2021-11-03T06:07:07Z</dcterms:modified>
</cp:coreProperties>
</file>