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cbc30e70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cbc30e70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cbc30e70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cbc30e70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cbc30e70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cbc30e70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cbc30e70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cbc30e70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cbc30e70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acbc30e70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cbc30e70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cbc30e70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cbc30e70f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acbc30e70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cbc30e70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cbc30e70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bc30e70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cbc30e70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cbc30e70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cbc30e70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bc30e70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acbc30e70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cbc30e70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cbc30e70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cbc30e70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cbc30e70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cbc30e70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cbc30e70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bc30e70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cbc30e70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2393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4400"/>
              <a:t>ELS PROCEDIMENTS CIVILS</a:t>
            </a:r>
            <a:endParaRPr sz="440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1388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ca" sz="2242"/>
              <a:t>(EN </a:t>
            </a:r>
            <a:r>
              <a:rPr lang="ca" sz="2242"/>
              <a:t>GENERAL</a:t>
            </a:r>
            <a:r>
              <a:rPr lang="ca" sz="2242"/>
              <a:t>)</a:t>
            </a:r>
            <a:endParaRPr sz="2242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675" y="2780325"/>
            <a:ext cx="3290950" cy="21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0" y="308525"/>
            <a:ext cx="4232100" cy="266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A quin procediment anar?</a:t>
            </a:r>
            <a:endParaRPr b="1"/>
          </a:p>
        </p:txBody>
      </p:sp>
      <p:sp>
        <p:nvSpPr>
          <p:cNvPr id="146" name="Google Shape;146;p22"/>
          <p:cNvSpPr txBox="1"/>
          <p:nvPr>
            <p:ph idx="4294967295" type="body"/>
          </p:nvPr>
        </p:nvSpPr>
        <p:spPr>
          <a:xfrm>
            <a:off x="4437200" y="1191775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lt1"/>
                </a:solidFill>
              </a:rPr>
              <a:t>1er: Matèria</a:t>
            </a:r>
            <a:r>
              <a:rPr lang="ca" sz="2000">
                <a:solidFill>
                  <a:schemeClr val="lt1"/>
                </a:solidFill>
              </a:rPr>
              <a:t> (</a:t>
            </a:r>
            <a:r>
              <a:rPr lang="ca" sz="2000">
                <a:solidFill>
                  <a:schemeClr val="lt1"/>
                </a:solidFill>
              </a:rPr>
              <a:t>articles</a:t>
            </a:r>
            <a:r>
              <a:rPr lang="ca" sz="2000">
                <a:solidFill>
                  <a:schemeClr val="lt1"/>
                </a:solidFill>
              </a:rPr>
              <a:t> 249 i 250 de la LEC)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000">
                <a:solidFill>
                  <a:schemeClr val="lt1"/>
                </a:solidFill>
              </a:rPr>
              <a:t>Si no trobem el nostre cas a cap d’aquests articles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a" sz="2000">
                <a:solidFill>
                  <a:schemeClr val="lt1"/>
                </a:solidFill>
              </a:rPr>
              <a:t>2n: Quantia.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50" y="29716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/>
              <a:t>4. ELS PROCEDIMENTS ESPECIALS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Regulació: títol 1, llibre 4 de la LEC.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Serveixen per resoldre problemàtiques concretes.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En tenim de diferents tipus:</a:t>
            </a:r>
            <a:endParaRPr sz="20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De naturalesa declarativa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Neutres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De naturalesa executiva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4.1. Els procediments especials</a:t>
            </a:r>
            <a:endParaRPr/>
          </a:p>
        </p:txBody>
      </p:sp>
      <p:sp>
        <p:nvSpPr>
          <p:cNvPr id="159" name="Google Shape;159;p24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/>
              <a:t>Naturalesa</a:t>
            </a:r>
            <a:r>
              <a:rPr b="1" lang="ca" sz="2200"/>
              <a:t> declarativa</a:t>
            </a:r>
            <a:endParaRPr b="1" sz="2200"/>
          </a:p>
        </p:txBody>
      </p:sp>
      <p:sp>
        <p:nvSpPr>
          <p:cNvPr id="160" name="Google Shape;160;p24"/>
          <p:cNvSpPr txBox="1"/>
          <p:nvPr>
            <p:ph idx="2" type="body"/>
          </p:nvPr>
        </p:nvSpPr>
        <p:spPr>
          <a:xfrm>
            <a:off x="4731300" y="724200"/>
            <a:ext cx="4243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Semblen declaratius però no ho son.</a:t>
            </a:r>
            <a:endParaRPr sz="2000"/>
          </a:p>
          <a:p>
            <a:pPr indent="-3556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b="1" lang="ca" sz="2000"/>
              <a:t>Matrimonials </a:t>
            </a:r>
            <a:r>
              <a:rPr lang="ca" sz="2000"/>
              <a:t>(de </a:t>
            </a:r>
            <a:r>
              <a:rPr lang="ca" sz="2000"/>
              <a:t>nul·litat</a:t>
            </a:r>
            <a:r>
              <a:rPr lang="ca" sz="2000"/>
              <a:t>, separació i divorci)</a:t>
            </a:r>
            <a:endParaRPr sz="2000"/>
          </a:p>
          <a:p>
            <a:pPr indent="-35560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" sz="2000"/>
              <a:t>Dintre de separació i divorci hi ha d’acord mutu (art. 777) i contenciós (art. 770).</a:t>
            </a:r>
            <a:endParaRPr sz="2000"/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/>
              <a:t>També: incapacitat, internament, menors, paternitat i filiació.</a:t>
            </a:r>
            <a:endParaRPr sz="2000"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038" y="3683300"/>
            <a:ext cx="1718125" cy="9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4.2. Els procediments especials</a:t>
            </a:r>
            <a:endParaRPr/>
          </a:p>
        </p:txBody>
      </p:sp>
      <p:sp>
        <p:nvSpPr>
          <p:cNvPr id="167" name="Google Shape;167;p25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/>
              <a:t>Neutres</a:t>
            </a:r>
            <a:endParaRPr b="1" sz="2200"/>
          </a:p>
        </p:txBody>
      </p:sp>
      <p:sp>
        <p:nvSpPr>
          <p:cNvPr id="168" name="Google Shape;168;p25"/>
          <p:cNvSpPr txBox="1"/>
          <p:nvPr>
            <p:ph idx="2" type="body"/>
          </p:nvPr>
        </p:nvSpPr>
        <p:spPr>
          <a:xfrm>
            <a:off x="4731300" y="724200"/>
            <a:ext cx="4260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Regulació: art. 778 i ss de la LEC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b="1" lang="ca" sz="2000"/>
              <a:t>Divisió judicial de patrimonis:</a:t>
            </a:r>
            <a:endParaRPr b="1"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" sz="2000"/>
              <a:t>Liquidació del </a:t>
            </a:r>
            <a:r>
              <a:rPr lang="ca" sz="2000"/>
              <a:t>règim</a:t>
            </a:r>
            <a:r>
              <a:rPr lang="ca" sz="2000"/>
              <a:t> econòmic matrimonial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" sz="2000"/>
              <a:t>Divisió judicial de l’herència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4.3. Els procediments especials</a:t>
            </a:r>
            <a:endParaRPr/>
          </a:p>
        </p:txBody>
      </p:sp>
      <p:sp>
        <p:nvSpPr>
          <p:cNvPr id="174" name="Google Shape;174;p26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/>
              <a:t>Naturalesa</a:t>
            </a:r>
            <a:r>
              <a:rPr b="1" lang="ca" sz="2200"/>
              <a:t> executiva</a:t>
            </a:r>
            <a:endParaRPr b="1" sz="2200"/>
          </a:p>
        </p:txBody>
      </p:sp>
      <p:sp>
        <p:nvSpPr>
          <p:cNvPr id="175" name="Google Shape;175;p26"/>
          <p:cNvSpPr txBox="1"/>
          <p:nvPr>
            <p:ph idx="2" type="body"/>
          </p:nvPr>
        </p:nvSpPr>
        <p:spPr>
          <a:xfrm>
            <a:off x="4741475" y="287100"/>
            <a:ext cx="4122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No són executius.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000"/>
              <a:t>Tipus: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ca" sz="2000"/>
              <a:t>Monitori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/>
              <a:t>Canviari</a:t>
            </a:r>
            <a:endParaRPr sz="2000"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118" y="2009368"/>
            <a:ext cx="1061275" cy="70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850" y="3027050"/>
            <a:ext cx="2320925" cy="11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/>
              <a:t>5. ELS PROCEDIMENTS EXECUTIUS</a:t>
            </a:r>
            <a:endParaRPr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311700" y="1110100"/>
            <a:ext cx="85206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Tipus: execució dinerària i no dinerària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a" sz="1600"/>
              <a:t>D’execució NO dinerària: poden ser de fer o de no fer.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ca" sz="1600"/>
              <a:t>DE FER: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ca" sz="1600"/>
              <a:t>Personalíssims</a:t>
            </a:r>
            <a:r>
              <a:rPr b="1" lang="ca" sz="1600"/>
              <a:t>:</a:t>
            </a:r>
            <a:r>
              <a:rPr lang="ca" sz="1600"/>
              <a:t> ordenen a una pintora a fer-te el quadre que no t’ha fet.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ca" sz="1600"/>
              <a:t>No personalíssims</a:t>
            </a:r>
            <a:r>
              <a:rPr lang="ca" sz="1600"/>
              <a:t>: t’han de pintar la casa però és igual qui ho faci.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a" sz="1600"/>
              <a:t>D’execució dinerària: implica l’entrega d’una cosa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ca" sz="1600"/>
              <a:t>Concreta:</a:t>
            </a:r>
            <a:r>
              <a:rPr lang="ca" sz="1600"/>
              <a:t> la medalla que vas heretar de la teva àvia.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ca" sz="1600"/>
              <a:t>Indeterminada o genèrica:</a:t>
            </a:r>
            <a:r>
              <a:rPr lang="ca" sz="1600"/>
              <a:t> 100 kg de plàtans.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ca" sz="1600"/>
              <a:t>Entregar un immoble:</a:t>
            </a:r>
            <a:r>
              <a:rPr lang="ca" sz="1600"/>
              <a:t> aquest pot estar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Ocupat: pot ser que estigui ocupat per persones que tinguin un títol o que no en tinguin. El jutge/la jutgessa considerarà si el títol és suficient per a que segueixin ocupant l’immoble.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No ocupat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0" y="278025"/>
            <a:ext cx="7828800" cy="13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7000"/>
              <a:t>CONCLUSIÓ</a:t>
            </a:r>
            <a:endParaRPr sz="7000"/>
          </a:p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311700" y="1904425"/>
            <a:ext cx="8520600" cy="27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Tenim dos tipus de procediments: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❏"/>
            </a:pPr>
            <a:r>
              <a:rPr lang="ca" sz="2000"/>
              <a:t>Declaratius (verbal i ordinari).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a" sz="2000"/>
              <a:t>Especials de </a:t>
            </a:r>
            <a:r>
              <a:rPr lang="ca" sz="2000"/>
              <a:t>diferent</a:t>
            </a:r>
            <a:r>
              <a:rPr lang="ca" sz="2000"/>
              <a:t> naturalesa (declarativa, neutra o executiva).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❏"/>
            </a:pPr>
            <a:r>
              <a:rPr lang="ca" sz="2000"/>
              <a:t>I després tenim els procediments executius pròpiament dits.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ca"/>
              <a:t>ELS PROCEDIMENTS CIVILS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Els procediments civils són aquells que tracten temes civils (d’àmbit privat), les sentències d’aquests procediments no comporten la pena privativa de llibertat.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Exemples de </a:t>
            </a:r>
            <a:r>
              <a:rPr lang="ca" sz="2000"/>
              <a:t>matèries</a:t>
            </a:r>
            <a:r>
              <a:rPr lang="ca" sz="2000"/>
              <a:t> de dret </a:t>
            </a:r>
            <a:r>
              <a:rPr lang="ca" sz="2000"/>
              <a:t>civils</a:t>
            </a:r>
            <a:r>
              <a:rPr lang="ca" sz="2000"/>
              <a:t>: herències, divorcis, qualsevol incompliment d’un contracte.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5192700" y="1700975"/>
            <a:ext cx="3951300" cy="9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ELS PROCEDIMENTS CIVILS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6464" r="5227" t="1845"/>
          <a:stretch/>
        </p:blipFill>
        <p:spPr>
          <a:xfrm>
            <a:off x="0" y="321950"/>
            <a:ext cx="5623024" cy="44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ca"/>
              <a:t>ELS PROCEDIMENTS CIVILS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425" y="1017800"/>
            <a:ext cx="1608875" cy="11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20955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JUDICIS </a:t>
            </a:r>
            <a:r>
              <a:rPr b="1" lang="ca" sz="2000"/>
              <a:t>DECLARATIUS</a:t>
            </a:r>
            <a:r>
              <a:rPr lang="ca" sz="2000"/>
              <a:t>: el jutge o la jutgessa declara un dret.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JUDICIS </a:t>
            </a:r>
            <a:r>
              <a:rPr b="1" lang="ca" sz="2000"/>
              <a:t>ESPECIALS</a:t>
            </a:r>
            <a:r>
              <a:rPr lang="ca" sz="2000"/>
              <a:t>: serveixen per a resoldre problemàtiques concretes.</a:t>
            </a:r>
            <a:endParaRPr sz="2000"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18231" l="8433" r="0" t="16212"/>
          <a:stretch/>
        </p:blipFill>
        <p:spPr>
          <a:xfrm>
            <a:off x="3071600" y="3375525"/>
            <a:ext cx="2031675" cy="12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1.1. Els procediments declaratius</a:t>
            </a:r>
            <a:endParaRPr/>
          </a:p>
        </p:txBody>
      </p:sp>
      <p:sp>
        <p:nvSpPr>
          <p:cNvPr id="113" name="Google Shape;113;p17"/>
          <p:cNvSpPr txBox="1"/>
          <p:nvPr>
            <p:ph idx="2" type="body"/>
          </p:nvPr>
        </p:nvSpPr>
        <p:spPr>
          <a:xfrm>
            <a:off x="4708175" y="724200"/>
            <a:ext cx="4276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REGULACIÓ (LEC):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000"/>
              <a:t>Art. 249: Ordinari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000"/>
              <a:t>Art. 250: Verbal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2000"/>
              <a:t>(LEY DE ENJUICIAMIENTO CIVIL)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265500" y="724200"/>
            <a:ext cx="4045200" cy="18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1.1. Els procediments declaratius</a:t>
            </a:r>
            <a:endParaRPr/>
          </a:p>
        </p:txBody>
      </p:sp>
      <p:sp>
        <p:nvSpPr>
          <p:cNvPr id="119" name="Google Shape;119;p18"/>
          <p:cNvSpPr txBox="1"/>
          <p:nvPr>
            <p:ph idx="2" type="body"/>
          </p:nvPr>
        </p:nvSpPr>
        <p:spPr>
          <a:xfrm>
            <a:off x="4779325" y="317600"/>
            <a:ext cx="41778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Aquests articles de la LEC regulen les matèries que ens duen als procediments ordinaris o verbals.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2000"/>
              <a:t>Però a més a més de les matèries s’ha de tenir en compte la quantia (els diners reclamats).</a:t>
            </a:r>
            <a:endParaRPr sz="2000"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525" y="2794450"/>
            <a:ext cx="1651225" cy="16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265500" y="1086500"/>
            <a:ext cx="4045200" cy="18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1.1. Els procediments declaratius</a:t>
            </a:r>
            <a:endParaRPr/>
          </a:p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4731300" y="724200"/>
            <a:ext cx="42564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RESUM: aquests articles de la LEC regulen les matèries que ens duen als procediments verbals o ordinaris. </a:t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2000"/>
              <a:t>Però a més a més de la matèria hem de tenir en compte la quantia (els diners reclamats) perquè no totes les matèries possibles les podem trobar als arts. 249 i 250 de la LEC. Així, quan no les trobem ens fixarem en la quantia per veure a quin procediment hem d’anar.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/>
              <a:t>2. </a:t>
            </a:r>
            <a:r>
              <a:rPr lang="ca"/>
              <a:t>EL PROCEDIMENT VERBAL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El procediment verbal tracta aquelles reclamacions de quantitat que sense ser matèria del judici ordinari, la seva quantia no superi els 6.000 €. Això inclou els 6.000 € però no pas els 6</a:t>
            </a:r>
            <a:r>
              <a:rPr lang="ca" sz="2000"/>
              <a:t>.000’1 €.</a:t>
            </a:r>
            <a:endParaRPr sz="2000"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413" y="2516600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/>
              <a:t>3. EL PROCEDIMENT ORDINARI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ca" sz="2000"/>
              <a:t>El procediment ordinari a més de les matèries de l’article 249 de la LEC, tractarà aquelles reclamacions de quantitat que sense ser matèria del judici verbal,  la seva quantia superi els 6.000 €. Això no inclou els 6.000 € però si dels 6.000’1 € endavant.</a:t>
            </a:r>
            <a:endParaRPr sz="2000"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325" y="2962875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