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B64A"/>
    <a:srgbClr val="191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79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41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64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27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6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54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27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051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444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4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795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F4277CE-B2EB-4F37-B20A-C41CE3EE89DF}"/>
              </a:ext>
            </a:extLst>
          </p:cNvPr>
          <p:cNvSpPr txBox="1"/>
          <p:nvPr/>
        </p:nvSpPr>
        <p:spPr>
          <a:xfrm>
            <a:off x="360726" y="671119"/>
            <a:ext cx="10930855" cy="1604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a-ES" sz="1800" b="1" u="sng" dirty="0">
                <a:solidFill>
                  <a:srgbClr val="70AD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AEA4. AF13. FASES DEL TRACTAMENT DE CONDUCTES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a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Esquema de les etapes de la seqüència d’endodòncia, el qual et facilitarà la realització de l’activitat UF1 NF2 AEA4 AA4. </a:t>
            </a:r>
            <a:endParaRPr lang="ca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ca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649969-4BB3-4714-AED5-4CDFA75778BA}"/>
              </a:ext>
            </a:extLst>
          </p:cNvPr>
          <p:cNvSpPr txBox="1"/>
          <p:nvPr/>
        </p:nvSpPr>
        <p:spPr>
          <a:xfrm>
            <a:off x="2107035" y="1804675"/>
            <a:ext cx="797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accent6"/>
                </a:solidFill>
              </a:rPr>
              <a:t>Radiografia</a:t>
            </a:r>
            <a:r>
              <a:rPr lang="es-ES" b="1" dirty="0">
                <a:solidFill>
                  <a:schemeClr val="accent6"/>
                </a:solidFill>
              </a:rPr>
              <a:t> inicial </a:t>
            </a:r>
            <a:r>
              <a:rPr lang="es-ES" b="1" dirty="0" err="1">
                <a:solidFill>
                  <a:schemeClr val="accent6"/>
                </a:solidFill>
              </a:rPr>
              <a:t>diagnòstica</a:t>
            </a:r>
            <a:r>
              <a:rPr lang="es-ES" b="1" dirty="0">
                <a:solidFill>
                  <a:schemeClr val="accent6"/>
                </a:solidFill>
              </a:rPr>
              <a:t> (periapical)</a:t>
            </a:r>
            <a:endParaRPr lang="ca-ES" b="1" dirty="0">
              <a:solidFill>
                <a:schemeClr val="accent6"/>
              </a:solidFill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083D4894-2206-4988-B01B-5A85264A7BCF}"/>
              </a:ext>
            </a:extLst>
          </p:cNvPr>
          <p:cNvCxnSpPr>
            <a:cxnSpLocks/>
          </p:cNvCxnSpPr>
          <p:nvPr/>
        </p:nvCxnSpPr>
        <p:spPr>
          <a:xfrm>
            <a:off x="3793213" y="2174007"/>
            <a:ext cx="0" cy="505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46EECD0-C83B-400A-B837-258AAB542316}"/>
              </a:ext>
            </a:extLst>
          </p:cNvPr>
          <p:cNvSpPr txBox="1"/>
          <p:nvPr/>
        </p:nvSpPr>
        <p:spPr>
          <a:xfrm>
            <a:off x="2569828" y="2681659"/>
            <a:ext cx="797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OBERTURA CAMERAL</a:t>
            </a:r>
            <a:endParaRPr lang="ca-E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4824CAD2-DD54-4177-BC31-25685466CFCB}"/>
              </a:ext>
            </a:extLst>
          </p:cNvPr>
          <p:cNvCxnSpPr>
            <a:cxnSpLocks/>
          </p:cNvCxnSpPr>
          <p:nvPr/>
        </p:nvCxnSpPr>
        <p:spPr>
          <a:xfrm>
            <a:off x="4984973" y="2906957"/>
            <a:ext cx="524663" cy="227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6C9F26-E028-4BE0-8994-B6BACBEA69ED}"/>
              </a:ext>
            </a:extLst>
          </p:cNvPr>
          <p:cNvCxnSpPr>
            <a:cxnSpLocks/>
          </p:cNvCxnSpPr>
          <p:nvPr/>
        </p:nvCxnSpPr>
        <p:spPr>
          <a:xfrm flipV="1">
            <a:off x="4978686" y="2598058"/>
            <a:ext cx="524663" cy="228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252295B-4474-42CA-9A50-3B642C74B893}"/>
              </a:ext>
            </a:extLst>
          </p:cNvPr>
          <p:cNvSpPr txBox="1"/>
          <p:nvPr/>
        </p:nvSpPr>
        <p:spPr>
          <a:xfrm>
            <a:off x="5479392" y="2422273"/>
            <a:ext cx="491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Freses de bola o rodones (turbina i </a:t>
            </a:r>
            <a:r>
              <a:rPr lang="es-ES" dirty="0" err="1"/>
              <a:t>contraangle</a:t>
            </a:r>
            <a:r>
              <a:rPr lang="es-ES" dirty="0"/>
              <a:t>)</a:t>
            </a:r>
            <a:endParaRPr lang="ca-E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3F02531-B3B9-4AC5-A66E-1A5ADC042DE1}"/>
              </a:ext>
            </a:extLst>
          </p:cNvPr>
          <p:cNvSpPr txBox="1"/>
          <p:nvPr/>
        </p:nvSpPr>
        <p:spPr>
          <a:xfrm>
            <a:off x="5479392" y="2890715"/>
            <a:ext cx="31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Freses </a:t>
            </a:r>
            <a:r>
              <a:rPr lang="es-ES" dirty="0" err="1"/>
              <a:t>endoZ</a:t>
            </a:r>
            <a:r>
              <a:rPr lang="es-ES" dirty="0"/>
              <a:t> (turbina)</a:t>
            </a:r>
            <a:endParaRPr lang="ca-ES" dirty="0"/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C7E338E7-E25A-4DE1-AA45-A92BB9DB2A66}"/>
              </a:ext>
            </a:extLst>
          </p:cNvPr>
          <p:cNvCxnSpPr>
            <a:cxnSpLocks/>
          </p:cNvCxnSpPr>
          <p:nvPr/>
        </p:nvCxnSpPr>
        <p:spPr>
          <a:xfrm>
            <a:off x="3811383" y="3075381"/>
            <a:ext cx="0" cy="505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210CEDC-3651-4853-8E06-58FDCB08CEB3}"/>
              </a:ext>
            </a:extLst>
          </p:cNvPr>
          <p:cNvSpPr txBox="1"/>
          <p:nvPr/>
        </p:nvSpPr>
        <p:spPr>
          <a:xfrm>
            <a:off x="2276213" y="3574255"/>
            <a:ext cx="797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Selecció</a:t>
            </a:r>
            <a:r>
              <a:rPr lang="es-ES" dirty="0"/>
              <a:t> instrumental </a:t>
            </a:r>
            <a:r>
              <a:rPr lang="es-ES" dirty="0" err="1"/>
              <a:t>rotatori</a:t>
            </a:r>
            <a:r>
              <a:rPr lang="es-ES" dirty="0"/>
              <a:t> (R25-ISO10, R40-ISO20, R50-ISO30)</a:t>
            </a:r>
            <a:endParaRPr lang="ca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E1E1246-4244-47E4-ADBC-EE79122CF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9" r="947" b="493"/>
          <a:stretch/>
        </p:blipFill>
        <p:spPr>
          <a:xfrm>
            <a:off x="2350316" y="3943587"/>
            <a:ext cx="4503754" cy="27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1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F4277CE-B2EB-4F37-B20A-C41CE3EE89DF}"/>
              </a:ext>
            </a:extLst>
          </p:cNvPr>
          <p:cNvSpPr txBox="1"/>
          <p:nvPr/>
        </p:nvSpPr>
        <p:spPr>
          <a:xfrm>
            <a:off x="360726" y="671119"/>
            <a:ext cx="10930855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a-ES" sz="1800" b="1" u="sng" dirty="0">
                <a:solidFill>
                  <a:srgbClr val="70AD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AEA4. AF13. FASES DEL TRACTAMENT DE CONDUCTES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ca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649969-4BB3-4714-AED5-4CDFA75778BA}"/>
              </a:ext>
            </a:extLst>
          </p:cNvPr>
          <p:cNvSpPr txBox="1"/>
          <p:nvPr/>
        </p:nvSpPr>
        <p:spPr>
          <a:xfrm>
            <a:off x="2524342" y="1099808"/>
            <a:ext cx="797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00B0F0"/>
                </a:solidFill>
              </a:rPr>
              <a:t>Irrigació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hipoclorit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sòdic</a:t>
            </a:r>
            <a:endParaRPr lang="ca-ES" b="1" dirty="0">
              <a:solidFill>
                <a:srgbClr val="00B0F0"/>
              </a:solidFill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083D4894-2206-4988-B01B-5A85264A7BCF}"/>
              </a:ext>
            </a:extLst>
          </p:cNvPr>
          <p:cNvCxnSpPr>
            <a:cxnSpLocks/>
          </p:cNvCxnSpPr>
          <p:nvPr/>
        </p:nvCxnSpPr>
        <p:spPr>
          <a:xfrm>
            <a:off x="3952604" y="1497981"/>
            <a:ext cx="0" cy="252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46EECD0-C83B-400A-B837-258AAB542316}"/>
              </a:ext>
            </a:extLst>
          </p:cNvPr>
          <p:cNvSpPr txBox="1"/>
          <p:nvPr/>
        </p:nvSpPr>
        <p:spPr>
          <a:xfrm>
            <a:off x="3136245" y="1758481"/>
            <a:ext cx="1869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R? – 2/3 LT </a:t>
            </a:r>
            <a:r>
              <a:rPr lang="es-ES" dirty="0" err="1"/>
              <a:t>àprox</a:t>
            </a:r>
            <a:endParaRPr lang="ca-ES" dirty="0"/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4824CAD2-DD54-4177-BC31-25685466CFCB}"/>
              </a:ext>
            </a:extLst>
          </p:cNvPr>
          <p:cNvCxnSpPr>
            <a:cxnSpLocks/>
          </p:cNvCxnSpPr>
          <p:nvPr/>
        </p:nvCxnSpPr>
        <p:spPr>
          <a:xfrm>
            <a:off x="4938078" y="2032636"/>
            <a:ext cx="524663" cy="227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6C9F26-E028-4BE0-8994-B6BACBEA69ED}"/>
              </a:ext>
            </a:extLst>
          </p:cNvPr>
          <p:cNvCxnSpPr>
            <a:cxnSpLocks/>
          </p:cNvCxnSpPr>
          <p:nvPr/>
        </p:nvCxnSpPr>
        <p:spPr>
          <a:xfrm flipV="1">
            <a:off x="4938078" y="1722401"/>
            <a:ext cx="524663" cy="228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252295B-4474-42CA-9A50-3B642C74B893}"/>
              </a:ext>
            </a:extLst>
          </p:cNvPr>
          <p:cNvSpPr txBox="1"/>
          <p:nvPr/>
        </p:nvSpPr>
        <p:spPr>
          <a:xfrm>
            <a:off x="5462741" y="1557935"/>
            <a:ext cx="491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 </a:t>
            </a:r>
            <a:r>
              <a:rPr lang="es-ES" dirty="0" err="1"/>
              <a:t>moviments</a:t>
            </a:r>
            <a:r>
              <a:rPr lang="es-ES" dirty="0"/>
              <a:t> de </a:t>
            </a:r>
            <a:r>
              <a:rPr lang="es-ES" dirty="0" err="1"/>
              <a:t>picoteig</a:t>
            </a:r>
            <a:endParaRPr lang="ca-E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3F02531-B3B9-4AC5-A66E-1A5ADC042DE1}"/>
              </a:ext>
            </a:extLst>
          </p:cNvPr>
          <p:cNvSpPr txBox="1"/>
          <p:nvPr/>
        </p:nvSpPr>
        <p:spPr>
          <a:xfrm>
            <a:off x="5490014" y="2031507"/>
            <a:ext cx="31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No superar els 3 mm</a:t>
            </a:r>
            <a:endParaRPr lang="ca-ES" dirty="0"/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C7E338E7-E25A-4DE1-AA45-A92BB9DB2A66}"/>
              </a:ext>
            </a:extLst>
          </p:cNvPr>
          <p:cNvCxnSpPr>
            <a:cxnSpLocks/>
          </p:cNvCxnSpPr>
          <p:nvPr/>
        </p:nvCxnSpPr>
        <p:spPr>
          <a:xfrm>
            <a:off x="3953993" y="2146453"/>
            <a:ext cx="0" cy="254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210CEDC-3651-4853-8E06-58FDCB08CEB3}"/>
              </a:ext>
            </a:extLst>
          </p:cNvPr>
          <p:cNvSpPr txBox="1"/>
          <p:nvPr/>
        </p:nvSpPr>
        <p:spPr>
          <a:xfrm>
            <a:off x="3513270" y="2336068"/>
            <a:ext cx="797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7030A0"/>
                </a:solidFill>
              </a:rPr>
              <a:t>Aspirar</a:t>
            </a:r>
            <a:endParaRPr lang="ca-ES" b="1" dirty="0">
              <a:solidFill>
                <a:srgbClr val="7030A0"/>
              </a:solidFill>
            </a:endParaRPr>
          </a:p>
        </p:txBody>
      </p:sp>
      <p:sp>
        <p:nvSpPr>
          <p:cNvPr id="4" name="Cerrar llave 3">
            <a:extLst>
              <a:ext uri="{FF2B5EF4-FFF2-40B4-BE49-F238E27FC236}">
                <a16:creationId xmlns:a16="http://schemas.microsoft.com/office/drawing/2014/main" id="{913736CC-89CA-434C-A680-FCE2754572FA}"/>
              </a:ext>
            </a:extLst>
          </p:cNvPr>
          <p:cNvSpPr/>
          <p:nvPr/>
        </p:nvSpPr>
        <p:spPr>
          <a:xfrm>
            <a:off x="7954408" y="1255463"/>
            <a:ext cx="45719" cy="1454181"/>
          </a:xfrm>
          <a:prstGeom prst="rightBrac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6C56264-C848-44EF-9B9C-7822EEFEC281}"/>
              </a:ext>
            </a:extLst>
          </p:cNvPr>
          <p:cNvSpPr txBox="1"/>
          <p:nvPr/>
        </p:nvSpPr>
        <p:spPr>
          <a:xfrm>
            <a:off x="7980389" y="1568345"/>
            <a:ext cx="3524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Repetir </a:t>
            </a:r>
            <a:r>
              <a:rPr lang="es-ES" dirty="0" err="1"/>
              <a:t>fins</a:t>
            </a:r>
            <a:r>
              <a:rPr lang="es-ES" dirty="0"/>
              <a:t> arribar a 2/3 LT </a:t>
            </a:r>
            <a:r>
              <a:rPr lang="es-ES" dirty="0" err="1"/>
              <a:t>àprox</a:t>
            </a:r>
            <a:r>
              <a:rPr lang="es-ES" dirty="0"/>
              <a:t>.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Es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pot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fer la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comprovació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amb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</a:rPr>
              <a:t>l’instrument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 manual</a:t>
            </a:r>
            <a:endParaRPr lang="ca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Cerrar llave 16">
            <a:extLst>
              <a:ext uri="{FF2B5EF4-FFF2-40B4-BE49-F238E27FC236}">
                <a16:creationId xmlns:a16="http://schemas.microsoft.com/office/drawing/2014/main" id="{C34FCC3D-CBE1-4A1C-8B89-D636B8568EC0}"/>
              </a:ext>
            </a:extLst>
          </p:cNvPr>
          <p:cNvSpPr/>
          <p:nvPr/>
        </p:nvSpPr>
        <p:spPr>
          <a:xfrm flipH="1">
            <a:off x="2423334" y="1099808"/>
            <a:ext cx="227559" cy="5368954"/>
          </a:xfrm>
          <a:prstGeom prst="rightBrac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42F472-23A2-4E8A-B261-D0C7CD5A3E5C}"/>
              </a:ext>
            </a:extLst>
          </p:cNvPr>
          <p:cNvSpPr txBox="1"/>
          <p:nvPr/>
        </p:nvSpPr>
        <p:spPr>
          <a:xfrm>
            <a:off x="447234" y="3429000"/>
            <a:ext cx="1903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CONFORMACIÓ CONDUCTE</a:t>
            </a:r>
            <a:endParaRPr lang="ca-E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10B4B40C-CA85-4B5F-B69C-5C414E439E76}"/>
              </a:ext>
            </a:extLst>
          </p:cNvPr>
          <p:cNvCxnSpPr>
            <a:cxnSpLocks/>
          </p:cNvCxnSpPr>
          <p:nvPr/>
        </p:nvCxnSpPr>
        <p:spPr>
          <a:xfrm>
            <a:off x="3945604" y="2705400"/>
            <a:ext cx="0" cy="308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1C69706-8EF8-43D7-A7E9-B65D5220D745}"/>
              </a:ext>
            </a:extLst>
          </p:cNvPr>
          <p:cNvSpPr txBox="1"/>
          <p:nvPr/>
        </p:nvSpPr>
        <p:spPr>
          <a:xfrm>
            <a:off x="2587618" y="2979926"/>
            <a:ext cx="797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Determinació</a:t>
            </a:r>
            <a:r>
              <a:rPr lang="es-ES" b="1" dirty="0">
                <a:solidFill>
                  <a:srgbClr val="C00000"/>
                </a:solidFill>
              </a:rPr>
              <a:t> LT (motor </a:t>
            </a:r>
            <a:r>
              <a:rPr lang="es-ES" b="1" dirty="0" err="1">
                <a:solidFill>
                  <a:srgbClr val="C00000"/>
                </a:solidFill>
              </a:rPr>
              <a:t>endodòncia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 err="1">
                <a:solidFill>
                  <a:srgbClr val="C00000"/>
                </a:solidFill>
              </a:rPr>
              <a:t>Reciproc</a:t>
            </a:r>
            <a:r>
              <a:rPr lang="es-ES" b="1" dirty="0">
                <a:solidFill>
                  <a:srgbClr val="C00000"/>
                </a:solidFill>
              </a:rPr>
              <a:t> Gold – ISO?)</a:t>
            </a:r>
            <a:endParaRPr lang="ca-ES" b="1" dirty="0">
              <a:solidFill>
                <a:srgbClr val="C0000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A9EAEC6-D3C9-45B9-9546-E0DF750DFC53}"/>
              </a:ext>
            </a:extLst>
          </p:cNvPr>
          <p:cNvSpPr txBox="1"/>
          <p:nvPr/>
        </p:nvSpPr>
        <p:spPr>
          <a:xfrm>
            <a:off x="2587618" y="3568037"/>
            <a:ext cx="797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00B0F0"/>
                </a:solidFill>
              </a:rPr>
              <a:t>Irrigació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hipoclorit</a:t>
            </a:r>
            <a:r>
              <a:rPr lang="es-ES" b="1" dirty="0">
                <a:solidFill>
                  <a:srgbClr val="00B0F0"/>
                </a:solidFill>
              </a:rPr>
              <a:t> </a:t>
            </a:r>
            <a:r>
              <a:rPr lang="es-ES" b="1" dirty="0" err="1">
                <a:solidFill>
                  <a:srgbClr val="00B0F0"/>
                </a:solidFill>
              </a:rPr>
              <a:t>sòdic</a:t>
            </a:r>
            <a:endParaRPr lang="ca-ES" b="1" dirty="0">
              <a:solidFill>
                <a:srgbClr val="00B0F0"/>
              </a:solidFill>
            </a:endParaRP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9B022672-7A62-452F-A632-34D01E23E21B}"/>
              </a:ext>
            </a:extLst>
          </p:cNvPr>
          <p:cNvCxnSpPr>
            <a:cxnSpLocks/>
          </p:cNvCxnSpPr>
          <p:nvPr/>
        </p:nvCxnSpPr>
        <p:spPr>
          <a:xfrm>
            <a:off x="3945604" y="3349258"/>
            <a:ext cx="0" cy="252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FCC6652-449E-4E2C-BD66-6E794C0D837B}"/>
              </a:ext>
            </a:extLst>
          </p:cNvPr>
          <p:cNvSpPr txBox="1"/>
          <p:nvPr/>
        </p:nvSpPr>
        <p:spPr>
          <a:xfrm>
            <a:off x="3136244" y="4156149"/>
            <a:ext cx="2861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R? </a:t>
            </a:r>
            <a:r>
              <a:rPr lang="es-ES" dirty="0" err="1"/>
              <a:t>amb</a:t>
            </a:r>
            <a:r>
              <a:rPr lang="es-ES" dirty="0"/>
              <a:t> el tope goma a la LT </a:t>
            </a:r>
            <a:endParaRPr lang="ca-ES" dirty="0"/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644DC72F-A6CF-42D7-A680-8B5ADF3E47FB}"/>
              </a:ext>
            </a:extLst>
          </p:cNvPr>
          <p:cNvCxnSpPr>
            <a:cxnSpLocks/>
          </p:cNvCxnSpPr>
          <p:nvPr/>
        </p:nvCxnSpPr>
        <p:spPr>
          <a:xfrm>
            <a:off x="3945604" y="3937369"/>
            <a:ext cx="0" cy="252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37F4DE10-6D49-4168-91D1-2CA732174C8B}"/>
              </a:ext>
            </a:extLst>
          </p:cNvPr>
          <p:cNvCxnSpPr>
            <a:cxnSpLocks/>
          </p:cNvCxnSpPr>
          <p:nvPr/>
        </p:nvCxnSpPr>
        <p:spPr>
          <a:xfrm flipV="1">
            <a:off x="5931549" y="4112543"/>
            <a:ext cx="524663" cy="228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DE478AFD-D3FD-47DC-9AED-2B9D66E90A3F}"/>
              </a:ext>
            </a:extLst>
          </p:cNvPr>
          <p:cNvCxnSpPr>
            <a:cxnSpLocks/>
          </p:cNvCxnSpPr>
          <p:nvPr/>
        </p:nvCxnSpPr>
        <p:spPr>
          <a:xfrm>
            <a:off x="5931548" y="4411663"/>
            <a:ext cx="524663" cy="227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339F005-5779-4038-9629-5ABE0D125E18}"/>
              </a:ext>
            </a:extLst>
          </p:cNvPr>
          <p:cNvSpPr txBox="1"/>
          <p:nvPr/>
        </p:nvSpPr>
        <p:spPr>
          <a:xfrm>
            <a:off x="6447120" y="3927877"/>
            <a:ext cx="491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 </a:t>
            </a:r>
            <a:r>
              <a:rPr lang="es-ES" dirty="0" err="1"/>
              <a:t>moviments</a:t>
            </a:r>
            <a:r>
              <a:rPr lang="es-ES" dirty="0"/>
              <a:t> de </a:t>
            </a:r>
            <a:r>
              <a:rPr lang="es-ES" dirty="0" err="1"/>
              <a:t>picoteig</a:t>
            </a:r>
            <a:endParaRPr lang="ca-ES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535A3AC-6524-46AE-97EE-A99F0A734184}"/>
              </a:ext>
            </a:extLst>
          </p:cNvPr>
          <p:cNvSpPr txBox="1"/>
          <p:nvPr/>
        </p:nvSpPr>
        <p:spPr>
          <a:xfrm>
            <a:off x="6447120" y="4411663"/>
            <a:ext cx="31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No superar els 3 mm</a:t>
            </a:r>
            <a:endParaRPr lang="ca-ES" dirty="0"/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FBF28976-879A-4780-9DCE-53AB5787CF26}"/>
              </a:ext>
            </a:extLst>
          </p:cNvPr>
          <p:cNvCxnSpPr>
            <a:cxnSpLocks/>
          </p:cNvCxnSpPr>
          <p:nvPr/>
        </p:nvCxnSpPr>
        <p:spPr>
          <a:xfrm>
            <a:off x="3945604" y="4509405"/>
            <a:ext cx="0" cy="252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BB59ED89-7856-47C5-A7DE-B4BFAC482E39}"/>
              </a:ext>
            </a:extLst>
          </p:cNvPr>
          <p:cNvSpPr txBox="1"/>
          <p:nvPr/>
        </p:nvSpPr>
        <p:spPr>
          <a:xfrm>
            <a:off x="3513270" y="4710146"/>
            <a:ext cx="797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7030A0"/>
                </a:solidFill>
              </a:rPr>
              <a:t>Aspirar</a:t>
            </a:r>
            <a:endParaRPr lang="ca-ES" b="1" dirty="0">
              <a:solidFill>
                <a:srgbClr val="7030A0"/>
              </a:solidFill>
            </a:endParaRP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C55956D0-9761-480A-B36C-515DA9C922DD}"/>
              </a:ext>
            </a:extLst>
          </p:cNvPr>
          <p:cNvCxnSpPr>
            <a:cxnSpLocks/>
          </p:cNvCxnSpPr>
          <p:nvPr/>
        </p:nvCxnSpPr>
        <p:spPr>
          <a:xfrm>
            <a:off x="3945604" y="5079478"/>
            <a:ext cx="0" cy="252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897B6025-35BA-4224-AEF6-6CCE306F5E43}"/>
              </a:ext>
            </a:extLst>
          </p:cNvPr>
          <p:cNvSpPr txBox="1"/>
          <p:nvPr/>
        </p:nvSpPr>
        <p:spPr>
          <a:xfrm>
            <a:off x="2587618" y="5264624"/>
            <a:ext cx="797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0070C0"/>
                </a:solidFill>
              </a:rPr>
              <a:t>Irrigació</a:t>
            </a:r>
            <a:r>
              <a:rPr lang="es-ES" b="1" dirty="0">
                <a:solidFill>
                  <a:srgbClr val="0070C0"/>
                </a:solidFill>
              </a:rPr>
              <a:t> final </a:t>
            </a:r>
            <a:r>
              <a:rPr lang="es-ES" b="1" dirty="0" err="1">
                <a:solidFill>
                  <a:srgbClr val="0070C0"/>
                </a:solidFill>
              </a:rPr>
              <a:t>amb</a:t>
            </a:r>
            <a:r>
              <a:rPr lang="es-ES" b="1" dirty="0">
                <a:solidFill>
                  <a:srgbClr val="0070C0"/>
                </a:solidFill>
              </a:rPr>
              <a:t> EDDY (VDW)</a:t>
            </a:r>
            <a:endParaRPr lang="ca-ES" b="1" dirty="0">
              <a:solidFill>
                <a:srgbClr val="0070C0"/>
              </a:solidFill>
            </a:endParaRPr>
          </a:p>
        </p:txBody>
      </p:sp>
      <p:sp>
        <p:nvSpPr>
          <p:cNvPr id="40" name="Cerrar llave 39">
            <a:extLst>
              <a:ext uri="{FF2B5EF4-FFF2-40B4-BE49-F238E27FC236}">
                <a16:creationId xmlns:a16="http://schemas.microsoft.com/office/drawing/2014/main" id="{CB22D0FE-B0C5-459E-B5CA-0FADEA4AE840}"/>
              </a:ext>
            </a:extLst>
          </p:cNvPr>
          <p:cNvSpPr/>
          <p:nvPr/>
        </p:nvSpPr>
        <p:spPr>
          <a:xfrm>
            <a:off x="9029597" y="3752165"/>
            <a:ext cx="45719" cy="1454181"/>
          </a:xfrm>
          <a:prstGeom prst="rightBrac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5E8A2DE-330C-4230-A7D0-54E21ABA3918}"/>
              </a:ext>
            </a:extLst>
          </p:cNvPr>
          <p:cNvSpPr txBox="1"/>
          <p:nvPr/>
        </p:nvSpPr>
        <p:spPr>
          <a:xfrm>
            <a:off x="9075316" y="4294589"/>
            <a:ext cx="352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Repetir </a:t>
            </a:r>
            <a:r>
              <a:rPr lang="es-ES" dirty="0" err="1"/>
              <a:t>fins</a:t>
            </a:r>
            <a:r>
              <a:rPr lang="es-ES" dirty="0"/>
              <a:t> arribar a la LT 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560249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F4277CE-B2EB-4F37-B20A-C41CE3EE89DF}"/>
              </a:ext>
            </a:extLst>
          </p:cNvPr>
          <p:cNvSpPr txBox="1"/>
          <p:nvPr/>
        </p:nvSpPr>
        <p:spPr>
          <a:xfrm>
            <a:off x="360726" y="671119"/>
            <a:ext cx="10930855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a-ES" sz="1800" b="1" u="sng" dirty="0">
                <a:solidFill>
                  <a:srgbClr val="70AD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AEA4. AF13. FASES DEL TRACTAMENT DE CONDUCTES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ca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649969-4BB3-4714-AED5-4CDFA75778BA}"/>
              </a:ext>
            </a:extLst>
          </p:cNvPr>
          <p:cNvSpPr txBox="1"/>
          <p:nvPr/>
        </p:nvSpPr>
        <p:spPr>
          <a:xfrm>
            <a:off x="2587618" y="1108826"/>
            <a:ext cx="797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FFC000"/>
                </a:solidFill>
              </a:rPr>
              <a:t>Assecar</a:t>
            </a:r>
            <a:r>
              <a:rPr lang="es-ES" b="1" dirty="0">
                <a:solidFill>
                  <a:srgbClr val="FFC000"/>
                </a:solidFill>
              </a:rPr>
              <a:t> </a:t>
            </a:r>
            <a:r>
              <a:rPr lang="es-ES" b="1" dirty="0" err="1">
                <a:solidFill>
                  <a:srgbClr val="FFC000"/>
                </a:solidFill>
              </a:rPr>
              <a:t>conducte</a:t>
            </a:r>
            <a:r>
              <a:rPr lang="es-ES" b="1" dirty="0">
                <a:solidFill>
                  <a:srgbClr val="FFC000"/>
                </a:solidFill>
              </a:rPr>
              <a:t> </a:t>
            </a:r>
            <a:r>
              <a:rPr lang="es-ES" b="1" dirty="0" err="1">
                <a:solidFill>
                  <a:srgbClr val="FFC000"/>
                </a:solidFill>
              </a:rPr>
              <a:t>amb</a:t>
            </a:r>
            <a:r>
              <a:rPr lang="es-ES" b="1" dirty="0">
                <a:solidFill>
                  <a:srgbClr val="FFC000"/>
                </a:solidFill>
              </a:rPr>
              <a:t> </a:t>
            </a:r>
            <a:r>
              <a:rPr lang="es-ES" b="1" dirty="0" err="1">
                <a:solidFill>
                  <a:srgbClr val="FFC000"/>
                </a:solidFill>
              </a:rPr>
              <a:t>puntes</a:t>
            </a:r>
            <a:r>
              <a:rPr lang="es-ES" b="1" dirty="0">
                <a:solidFill>
                  <a:srgbClr val="FFC000"/>
                </a:solidFill>
              </a:rPr>
              <a:t> de </a:t>
            </a:r>
            <a:r>
              <a:rPr lang="es-ES" b="1" dirty="0" err="1">
                <a:solidFill>
                  <a:srgbClr val="FFC000"/>
                </a:solidFill>
              </a:rPr>
              <a:t>paper</a:t>
            </a:r>
            <a:r>
              <a:rPr lang="es-ES" b="1" dirty="0">
                <a:solidFill>
                  <a:srgbClr val="FFC000"/>
                </a:solidFill>
              </a:rPr>
              <a:t> </a:t>
            </a:r>
            <a:r>
              <a:rPr lang="es-ES" b="1" dirty="0" err="1">
                <a:solidFill>
                  <a:srgbClr val="FFC000"/>
                </a:solidFill>
              </a:rPr>
              <a:t>corresponents</a:t>
            </a:r>
            <a:endParaRPr lang="ca-ES" b="1" dirty="0">
              <a:solidFill>
                <a:srgbClr val="FFC000"/>
              </a:solidFill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083D4894-2206-4988-B01B-5A85264A7BCF}"/>
              </a:ext>
            </a:extLst>
          </p:cNvPr>
          <p:cNvCxnSpPr>
            <a:cxnSpLocks/>
          </p:cNvCxnSpPr>
          <p:nvPr/>
        </p:nvCxnSpPr>
        <p:spPr>
          <a:xfrm>
            <a:off x="3952604" y="1497981"/>
            <a:ext cx="0" cy="252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46EECD0-C83B-400A-B837-258AAB542316}"/>
              </a:ext>
            </a:extLst>
          </p:cNvPr>
          <p:cNvSpPr txBox="1"/>
          <p:nvPr/>
        </p:nvSpPr>
        <p:spPr>
          <a:xfrm>
            <a:off x="2723983" y="1761143"/>
            <a:ext cx="287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accent1">
                    <a:lumMod val="50000"/>
                  </a:schemeClr>
                </a:solidFill>
              </a:rPr>
              <a:t>Obturació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</a:rPr>
              <a:t>termoplàstica</a:t>
            </a:r>
            <a:endParaRPr lang="ca-E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4824CAD2-DD54-4177-BC31-25685466CFCB}"/>
              </a:ext>
            </a:extLst>
          </p:cNvPr>
          <p:cNvCxnSpPr>
            <a:cxnSpLocks/>
          </p:cNvCxnSpPr>
          <p:nvPr/>
        </p:nvCxnSpPr>
        <p:spPr>
          <a:xfrm>
            <a:off x="5642763" y="2023316"/>
            <a:ext cx="524663" cy="227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6C9F26-E028-4BE0-8994-B6BACBEA69ED}"/>
              </a:ext>
            </a:extLst>
          </p:cNvPr>
          <p:cNvCxnSpPr>
            <a:cxnSpLocks/>
          </p:cNvCxnSpPr>
          <p:nvPr/>
        </p:nvCxnSpPr>
        <p:spPr>
          <a:xfrm flipV="1">
            <a:off x="5630181" y="1719502"/>
            <a:ext cx="524663" cy="228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252295B-4474-42CA-9A50-3B642C74B893}"/>
              </a:ext>
            </a:extLst>
          </p:cNvPr>
          <p:cNvSpPr txBox="1"/>
          <p:nvPr/>
        </p:nvSpPr>
        <p:spPr>
          <a:xfrm>
            <a:off x="6096000" y="1532066"/>
            <a:ext cx="491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Obturador R? </a:t>
            </a:r>
            <a:endParaRPr lang="ca-E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3F02531-B3B9-4AC5-A66E-1A5ADC042DE1}"/>
              </a:ext>
            </a:extLst>
          </p:cNvPr>
          <p:cNvSpPr txBox="1"/>
          <p:nvPr/>
        </p:nvSpPr>
        <p:spPr>
          <a:xfrm>
            <a:off x="6167031" y="2037585"/>
            <a:ext cx="31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Guttafusion</a:t>
            </a:r>
            <a:r>
              <a:rPr lang="es-ES" dirty="0"/>
              <a:t> (</a:t>
            </a:r>
            <a:r>
              <a:rPr lang="es-ES" dirty="0" err="1"/>
              <a:t>fornet</a:t>
            </a:r>
            <a:r>
              <a:rPr lang="es-ES" dirty="0"/>
              <a:t> </a:t>
            </a:r>
            <a:r>
              <a:rPr lang="es-ES" dirty="0" err="1"/>
              <a:t>gutaperxa</a:t>
            </a:r>
            <a:r>
              <a:rPr lang="es-ES" dirty="0"/>
              <a:t>)</a:t>
            </a:r>
            <a:endParaRPr lang="ca-ES" dirty="0"/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C7E338E7-E25A-4DE1-AA45-A92BB9DB2A66}"/>
              </a:ext>
            </a:extLst>
          </p:cNvPr>
          <p:cNvCxnSpPr>
            <a:cxnSpLocks/>
          </p:cNvCxnSpPr>
          <p:nvPr/>
        </p:nvCxnSpPr>
        <p:spPr>
          <a:xfrm>
            <a:off x="3953993" y="2146453"/>
            <a:ext cx="0" cy="412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210CEDC-3651-4853-8E06-58FDCB08CEB3}"/>
              </a:ext>
            </a:extLst>
          </p:cNvPr>
          <p:cNvSpPr txBox="1"/>
          <p:nvPr/>
        </p:nvSpPr>
        <p:spPr>
          <a:xfrm>
            <a:off x="2673621" y="2496777"/>
            <a:ext cx="797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FFC000"/>
                </a:solidFill>
              </a:rPr>
              <a:t>Obturació</a:t>
            </a:r>
            <a:r>
              <a:rPr lang="es-ES" dirty="0">
                <a:solidFill>
                  <a:srgbClr val="FFC000"/>
                </a:solidFill>
              </a:rPr>
              <a:t> provisional</a:t>
            </a:r>
            <a:endParaRPr lang="ca-ES" dirty="0">
              <a:solidFill>
                <a:srgbClr val="FFC000"/>
              </a:solidFill>
            </a:endParaRPr>
          </a:p>
        </p:txBody>
      </p:sp>
      <p:sp>
        <p:nvSpPr>
          <p:cNvPr id="17" name="Cerrar llave 16">
            <a:extLst>
              <a:ext uri="{FF2B5EF4-FFF2-40B4-BE49-F238E27FC236}">
                <a16:creationId xmlns:a16="http://schemas.microsoft.com/office/drawing/2014/main" id="{C34FCC3D-CBE1-4A1C-8B89-D636B8568EC0}"/>
              </a:ext>
            </a:extLst>
          </p:cNvPr>
          <p:cNvSpPr/>
          <p:nvPr/>
        </p:nvSpPr>
        <p:spPr>
          <a:xfrm flipH="1">
            <a:off x="2255295" y="1076879"/>
            <a:ext cx="441133" cy="1862874"/>
          </a:xfrm>
          <a:prstGeom prst="rightBrac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742F472-23A2-4E8A-B261-D0C7CD5A3E5C}"/>
              </a:ext>
            </a:extLst>
          </p:cNvPr>
          <p:cNvSpPr txBox="1"/>
          <p:nvPr/>
        </p:nvSpPr>
        <p:spPr>
          <a:xfrm>
            <a:off x="700781" y="1719873"/>
            <a:ext cx="1903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OBTURACIÓ CONDUCTE</a:t>
            </a:r>
            <a:endParaRPr lang="ca-E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10B4B40C-CA85-4B5F-B69C-5C414E439E76}"/>
              </a:ext>
            </a:extLst>
          </p:cNvPr>
          <p:cNvCxnSpPr>
            <a:cxnSpLocks/>
          </p:cNvCxnSpPr>
          <p:nvPr/>
        </p:nvCxnSpPr>
        <p:spPr>
          <a:xfrm>
            <a:off x="4851615" y="2683340"/>
            <a:ext cx="3663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1C69706-8EF8-43D7-A7E9-B65D5220D745}"/>
              </a:ext>
            </a:extLst>
          </p:cNvPr>
          <p:cNvSpPr txBox="1"/>
          <p:nvPr/>
        </p:nvSpPr>
        <p:spPr>
          <a:xfrm>
            <a:off x="5217953" y="2509313"/>
            <a:ext cx="797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FFC000"/>
                </a:solidFill>
              </a:rPr>
              <a:t>Obturació</a:t>
            </a:r>
            <a:r>
              <a:rPr lang="es-ES" b="1" dirty="0">
                <a:solidFill>
                  <a:srgbClr val="FFC000"/>
                </a:solidFill>
              </a:rPr>
              <a:t> definitiva</a:t>
            </a:r>
            <a:endParaRPr lang="ca-ES" b="1" dirty="0">
              <a:solidFill>
                <a:srgbClr val="FFC000"/>
              </a:solidFill>
            </a:endParaRP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9B022672-7A62-452F-A632-34D01E23E21B}"/>
              </a:ext>
            </a:extLst>
          </p:cNvPr>
          <p:cNvCxnSpPr>
            <a:cxnSpLocks/>
          </p:cNvCxnSpPr>
          <p:nvPr/>
        </p:nvCxnSpPr>
        <p:spPr>
          <a:xfrm>
            <a:off x="3952604" y="2866109"/>
            <a:ext cx="0" cy="381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6349A84-A655-4EFD-AD63-05CF4F4D0AA7}"/>
              </a:ext>
            </a:extLst>
          </p:cNvPr>
          <p:cNvSpPr txBox="1"/>
          <p:nvPr/>
        </p:nvSpPr>
        <p:spPr>
          <a:xfrm>
            <a:off x="3109456" y="3301894"/>
            <a:ext cx="797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accent6"/>
                </a:solidFill>
              </a:rPr>
              <a:t>Radiografia</a:t>
            </a:r>
            <a:r>
              <a:rPr lang="es-ES" b="1" dirty="0">
                <a:solidFill>
                  <a:schemeClr val="accent6"/>
                </a:solidFill>
              </a:rPr>
              <a:t> final</a:t>
            </a:r>
            <a:endParaRPr lang="ca-E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5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F545B4C-280A-41D2-BC94-53510557C62A}"/>
              </a:ext>
            </a:extLst>
          </p:cNvPr>
          <p:cNvSpPr txBox="1"/>
          <p:nvPr/>
        </p:nvSpPr>
        <p:spPr>
          <a:xfrm>
            <a:off x="348620" y="692624"/>
            <a:ext cx="7977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Exemples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 activitats:</a:t>
            </a:r>
          </a:p>
          <a:p>
            <a:endParaRPr lang="ca-ES" b="1" dirty="0">
              <a:solidFill>
                <a:srgbClr val="0070C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7C81FA-9B42-4505-892B-F13A330ADB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3" r="2319"/>
          <a:stretch/>
        </p:blipFill>
        <p:spPr>
          <a:xfrm>
            <a:off x="3913974" y="922945"/>
            <a:ext cx="7178468" cy="56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80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F545B4C-280A-41D2-BC94-53510557C62A}"/>
              </a:ext>
            </a:extLst>
          </p:cNvPr>
          <p:cNvSpPr txBox="1"/>
          <p:nvPr/>
        </p:nvSpPr>
        <p:spPr>
          <a:xfrm>
            <a:off x="348620" y="692624"/>
            <a:ext cx="7977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Exemples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 activitats:</a:t>
            </a:r>
          </a:p>
          <a:p>
            <a:endParaRPr lang="ca-ES" b="1" dirty="0">
              <a:solidFill>
                <a:srgbClr val="0070C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995342C-959E-4374-B7B3-264CE5553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15"/>
          <a:stretch/>
        </p:blipFill>
        <p:spPr>
          <a:xfrm>
            <a:off x="3862856" y="843654"/>
            <a:ext cx="7470671" cy="58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72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F545B4C-280A-41D2-BC94-53510557C62A}"/>
              </a:ext>
            </a:extLst>
          </p:cNvPr>
          <p:cNvSpPr txBox="1"/>
          <p:nvPr/>
        </p:nvSpPr>
        <p:spPr>
          <a:xfrm>
            <a:off x="348620" y="692624"/>
            <a:ext cx="7977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Exemples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 activitats:</a:t>
            </a:r>
          </a:p>
          <a:p>
            <a:endParaRPr lang="ca-ES" b="1" dirty="0">
              <a:solidFill>
                <a:srgbClr val="0070C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857519-F52A-4BA7-A682-AE25FE450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" t="3096" r="2818" b="9113"/>
          <a:stretch/>
        </p:blipFill>
        <p:spPr>
          <a:xfrm>
            <a:off x="3858936" y="1015068"/>
            <a:ext cx="7625592" cy="529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41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F545B4C-280A-41D2-BC94-53510557C62A}"/>
              </a:ext>
            </a:extLst>
          </p:cNvPr>
          <p:cNvSpPr txBox="1"/>
          <p:nvPr/>
        </p:nvSpPr>
        <p:spPr>
          <a:xfrm>
            <a:off x="348620" y="692624"/>
            <a:ext cx="7977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</a:rPr>
              <a:t>Exemples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</a:rPr>
              <a:t> activitats:</a:t>
            </a:r>
          </a:p>
          <a:p>
            <a:endParaRPr lang="ca-ES" b="1" dirty="0">
              <a:solidFill>
                <a:srgbClr val="0070C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618AEE-970E-4BB7-9F01-B1CABD913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2" r="3364" b="2386"/>
          <a:stretch/>
        </p:blipFill>
        <p:spPr>
          <a:xfrm>
            <a:off x="4069994" y="805343"/>
            <a:ext cx="7244726" cy="564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2846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o">
  <a:themeElements>
    <a:clrScheme name="Personalizado 2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74B5A2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TM03457464[[fn=Dividendo]]</Template>
  <TotalTime>2483</TotalTime>
  <Words>201</Words>
  <Application>Microsoft Office PowerPoint</Application>
  <PresentationFormat>Panorámica</PresentationFormat>
  <Paragraphs>36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Gill Sans MT</vt:lpstr>
      <vt:lpstr>Wingdings 2</vt:lpstr>
      <vt:lpstr>Dividendo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Teresa Porta Ferrer</dc:creator>
  <cp:lastModifiedBy>Maria Teresa Porta Ferrer</cp:lastModifiedBy>
  <cp:revision>91</cp:revision>
  <dcterms:created xsi:type="dcterms:W3CDTF">2017-07-03T16:07:26Z</dcterms:created>
  <dcterms:modified xsi:type="dcterms:W3CDTF">2021-02-02T09:39:57Z</dcterms:modified>
</cp:coreProperties>
</file>