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5" r:id="rId10"/>
    <p:sldId id="266" r:id="rId11"/>
    <p:sldId id="270" r:id="rId12"/>
    <p:sldId id="264" r:id="rId13"/>
    <p:sldId id="268" r:id="rId14"/>
    <p:sldId id="267" r:id="rId15"/>
    <p:sldId id="269" r:id="rId16"/>
    <p:sldId id="271" r:id="rId17"/>
    <p:sldId id="272"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27795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37011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55690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59351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14</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41775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15</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44201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16</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22334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17</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63716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30500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42585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44327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9309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85220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67705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44228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41945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ideo" Target="https://www.youtube.com/embed/0-BIcqpgNJY?feature=oembed" TargetMode="External"/><Relationship Id="rId5" Type="http://schemas.openxmlformats.org/officeDocument/2006/relationships/image" Target="../media/image16.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538CD5">
                <a:alpha val="49411"/>
              </a:srgbClr>
            </a:gs>
            <a:gs pos="11000">
              <a:srgbClr val="538CD5">
                <a:alpha val="49411"/>
              </a:srgbClr>
            </a:gs>
            <a:gs pos="67000">
              <a:srgbClr val="F8F8F8"/>
            </a:gs>
            <a:gs pos="100000">
              <a:srgbClr val="F8F8F8"/>
            </a:gs>
          </a:gsLst>
          <a:lin ang="18900000" scaled="0"/>
        </a:gradFill>
        <a:effectLst/>
      </p:bgPr>
    </p:bg>
    <p:spTree>
      <p:nvGrpSpPr>
        <p:cNvPr id="1" name="Shape 88"/>
        <p:cNvGrpSpPr/>
        <p:nvPr/>
      </p:nvGrpSpPr>
      <p:grpSpPr>
        <a:xfrm>
          <a:off x="0" y="0"/>
          <a:ext cx="0" cy="0"/>
          <a:chOff x="0" y="0"/>
          <a:chExt cx="0" cy="0"/>
        </a:xfrm>
      </p:grpSpPr>
      <p:sp>
        <p:nvSpPr>
          <p:cNvPr id="89" name="Google Shape;89;p13"/>
          <p:cNvSpPr/>
          <p:nvPr/>
        </p:nvSpPr>
        <p:spPr>
          <a:xfrm>
            <a:off x="191344" y="97778"/>
            <a:ext cx="11844000" cy="756000"/>
          </a:xfrm>
          <a:prstGeom prst="roundRect">
            <a:avLst>
              <a:gd name="adj" fmla="val 16667"/>
            </a:avLst>
          </a:prstGeom>
          <a:solidFill>
            <a:srgbClr val="2B67AF"/>
          </a:solidFill>
          <a:ln w="9525" cap="flat" cmpd="sng">
            <a:solidFill>
              <a:srgbClr val="538CD5"/>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38800" rIns="91425" bIns="45700" anchor="ctr" anchorCtr="0">
            <a:noAutofit/>
          </a:bodyPr>
          <a:lstStyle/>
          <a:p>
            <a:pPr marL="0" marR="0" lvl="0" indent="0" algn="ctr" rtl="0">
              <a:lnSpc>
                <a:spcPct val="100000"/>
              </a:lnSpc>
              <a:spcBef>
                <a:spcPts val="0"/>
              </a:spcBef>
              <a:spcAft>
                <a:spcPts val="0"/>
              </a:spcAft>
              <a:buClr>
                <a:srgbClr val="000000"/>
              </a:buClr>
              <a:buSzPts val="5200"/>
              <a:buFont typeface="Arial"/>
              <a:buNone/>
            </a:pPr>
            <a:endParaRPr sz="2800" b="1" i="0" u="none" strike="noStrike" cap="none" dirty="0">
              <a:solidFill>
                <a:srgbClr val="FFFFFF"/>
              </a:solidFill>
              <a:latin typeface="Century Gothic"/>
              <a:ea typeface="Century Gothic"/>
              <a:cs typeface="Century Gothic"/>
              <a:sym typeface="Century Gothic"/>
            </a:endParaRPr>
          </a:p>
        </p:txBody>
      </p:sp>
      <p:pic>
        <p:nvPicPr>
          <p:cNvPr id="90" name="Google Shape;90;p13"/>
          <p:cNvPicPr preferRelativeResize="0"/>
          <p:nvPr/>
        </p:nvPicPr>
        <p:blipFill rotWithShape="1">
          <a:blip r:embed="rId3">
            <a:alphaModFix/>
          </a:blip>
          <a:srcRect/>
          <a:stretch/>
        </p:blipFill>
        <p:spPr>
          <a:xfrm>
            <a:off x="9826100" y="1058601"/>
            <a:ext cx="2209249" cy="620725"/>
          </a:xfrm>
          <a:prstGeom prst="rect">
            <a:avLst/>
          </a:prstGeom>
          <a:noFill/>
          <a:ln>
            <a:noFill/>
          </a:ln>
        </p:spPr>
      </p:pic>
      <p:sp>
        <p:nvSpPr>
          <p:cNvPr id="91" name="Google Shape;91;p13"/>
          <p:cNvSpPr txBox="1"/>
          <p:nvPr/>
        </p:nvSpPr>
        <p:spPr>
          <a:xfrm>
            <a:off x="1051941" y="2215299"/>
            <a:ext cx="6921600" cy="3353659"/>
          </a:xfrm>
          <a:prstGeom prst="rect">
            <a:avLst/>
          </a:prstGeom>
          <a:noFill/>
          <a:ln>
            <a:noFill/>
          </a:ln>
        </p:spPr>
        <p:txBody>
          <a:bodyPr spcFirstLastPara="1" wrap="square" lIns="91425" tIns="91425" rIns="91425" bIns="91425" anchor="t" anchorCtr="0">
            <a:noAutofit/>
          </a:bodyPr>
          <a:lstStyle/>
          <a:p>
            <a:pPr>
              <a:buSzPts val="3200"/>
            </a:pPr>
            <a:r>
              <a:rPr lang="pt-BR" sz="3200" b="1" dirty="0">
                <a:latin typeface="Century Gothic" panose="020B0502020202020204" pitchFamily="34" charset="0"/>
              </a:rPr>
              <a:t>XERRADA informativa sobre RISCOS i PLA D’EMERGÈNCIA</a:t>
            </a:r>
            <a:endParaRPr lang="pt-BR" sz="3200" b="1" i="0" u="none" strike="noStrike" cap="none" dirty="0">
              <a:solidFill>
                <a:srgbClr val="FFFFF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200"/>
              <a:buFont typeface="Arial"/>
              <a:buNone/>
            </a:pPr>
            <a:endParaRPr lang="ca-ES" sz="32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200"/>
              <a:buFont typeface="Arial"/>
              <a:buNone/>
            </a:pPr>
            <a:r>
              <a:rPr lang="ca-ES" sz="3200" b="0" i="0" u="none" strike="noStrike" cap="none" dirty="0">
                <a:solidFill>
                  <a:srgbClr val="000000"/>
                </a:solidFill>
                <a:latin typeface="Century Gothic"/>
                <a:ea typeface="Century Gothic"/>
                <a:cs typeface="Century Gothic"/>
                <a:sym typeface="Century Gothic"/>
              </a:rPr>
              <a:t>CURS 2020-21</a:t>
            </a:r>
            <a:endParaRPr sz="3200" b="0" i="0" u="none" strike="noStrike" cap="none" dirty="0">
              <a:solidFill>
                <a:srgbClr val="000000"/>
              </a:solidFill>
              <a:latin typeface="Century Gothic"/>
              <a:ea typeface="Century Gothic"/>
              <a:cs typeface="Century Gothic"/>
              <a:sym typeface="Century Gothic"/>
            </a:endParaRPr>
          </a:p>
        </p:txBody>
      </p:sp>
    </p:spTree>
  </p:cSld>
  <p:clrMapOvr>
    <a:masterClrMapping/>
  </p:clrMapOvr>
  <p:transition spd="slow">
    <p:push dir="r"/>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538CD5">
                <a:alpha val="49411"/>
              </a:srgbClr>
            </a:gs>
            <a:gs pos="11000">
              <a:srgbClr val="538CD5">
                <a:alpha val="49411"/>
              </a:srgbClr>
            </a:gs>
            <a:gs pos="67000">
              <a:srgbClr val="F8F8F8"/>
            </a:gs>
            <a:gs pos="100000">
              <a:srgbClr val="F8F8F8"/>
            </a:gs>
          </a:gsLst>
          <a:lin ang="18900000" scaled="0"/>
        </a:gradFill>
        <a:effectLst/>
      </p:bgPr>
    </p:bg>
    <p:spTree>
      <p:nvGrpSpPr>
        <p:cNvPr id="1" name="Shape 88"/>
        <p:cNvGrpSpPr/>
        <p:nvPr/>
      </p:nvGrpSpPr>
      <p:grpSpPr>
        <a:xfrm>
          <a:off x="0" y="0"/>
          <a:ext cx="0" cy="0"/>
          <a:chOff x="0" y="0"/>
          <a:chExt cx="0" cy="0"/>
        </a:xfrm>
      </p:grpSpPr>
      <p:sp>
        <p:nvSpPr>
          <p:cNvPr id="89" name="Google Shape;89;p13"/>
          <p:cNvSpPr/>
          <p:nvPr/>
        </p:nvSpPr>
        <p:spPr>
          <a:xfrm>
            <a:off x="191344" y="116632"/>
            <a:ext cx="11844000" cy="756000"/>
          </a:xfrm>
          <a:prstGeom prst="roundRect">
            <a:avLst>
              <a:gd name="adj" fmla="val 16667"/>
            </a:avLst>
          </a:prstGeom>
          <a:solidFill>
            <a:srgbClr val="2B67AF"/>
          </a:solidFill>
          <a:ln w="9525" cap="flat" cmpd="sng">
            <a:solidFill>
              <a:srgbClr val="538CD5"/>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38800" rIns="91425" bIns="45700" anchor="ctr" anchorCtr="0">
            <a:noAutofit/>
          </a:bodyPr>
          <a:lstStyle/>
          <a:p>
            <a:pPr marL="0" marR="0" lvl="0" indent="0" algn="ctr" rtl="0">
              <a:lnSpc>
                <a:spcPct val="100000"/>
              </a:lnSpc>
              <a:spcBef>
                <a:spcPts val="0"/>
              </a:spcBef>
              <a:spcAft>
                <a:spcPts val="0"/>
              </a:spcAft>
              <a:buClr>
                <a:srgbClr val="000000"/>
              </a:buClr>
              <a:buSzPts val="5200"/>
              <a:buFont typeface="Arial"/>
              <a:buNone/>
            </a:pPr>
            <a:r>
              <a:rPr lang="ca-ES" sz="2800" b="1" dirty="0">
                <a:solidFill>
                  <a:srgbClr val="FFFFFF"/>
                </a:solidFill>
                <a:latin typeface="Century Gothic"/>
                <a:ea typeface="Century Gothic"/>
                <a:cs typeface="Century Gothic"/>
                <a:sym typeface="Century Gothic"/>
              </a:rPr>
              <a:t>3</a:t>
            </a:r>
            <a:r>
              <a:rPr lang="ca-ES" sz="2800" b="1" i="0" u="none" strike="noStrike" cap="none" dirty="0">
                <a:solidFill>
                  <a:srgbClr val="FFFFFF"/>
                </a:solidFill>
                <a:latin typeface="Century Gothic"/>
                <a:ea typeface="Century Gothic"/>
                <a:cs typeface="Century Gothic"/>
                <a:sym typeface="Century Gothic"/>
              </a:rPr>
              <a:t>.1. PLA D’EMERGÈNCIA DEL CENTRE</a:t>
            </a:r>
          </a:p>
        </p:txBody>
      </p:sp>
      <p:pic>
        <p:nvPicPr>
          <p:cNvPr id="90" name="Google Shape;90;p13"/>
          <p:cNvPicPr preferRelativeResize="0"/>
          <p:nvPr/>
        </p:nvPicPr>
        <p:blipFill rotWithShape="1">
          <a:blip r:embed="rId3">
            <a:alphaModFix/>
          </a:blip>
          <a:srcRect/>
          <a:stretch/>
        </p:blipFill>
        <p:spPr>
          <a:xfrm>
            <a:off x="9826100" y="1058601"/>
            <a:ext cx="2209249" cy="620725"/>
          </a:xfrm>
          <a:prstGeom prst="rect">
            <a:avLst/>
          </a:prstGeom>
          <a:noFill/>
          <a:ln>
            <a:noFill/>
          </a:ln>
        </p:spPr>
      </p:pic>
      <p:pic>
        <p:nvPicPr>
          <p:cNvPr id="4" name="Picture 3">
            <a:extLst>
              <a:ext uri="{FF2B5EF4-FFF2-40B4-BE49-F238E27FC236}">
                <a16:creationId xmlns:a16="http://schemas.microsoft.com/office/drawing/2014/main" id="{662EA6A0-3A8F-4E3A-8E2E-8DD04A8C7DA0}"/>
              </a:ext>
            </a:extLst>
          </p:cNvPr>
          <p:cNvPicPr>
            <a:picLocks noChangeAspect="1"/>
          </p:cNvPicPr>
          <p:nvPr/>
        </p:nvPicPr>
        <p:blipFill>
          <a:blip r:embed="rId4"/>
          <a:stretch>
            <a:fillRect/>
          </a:stretch>
        </p:blipFill>
        <p:spPr>
          <a:xfrm>
            <a:off x="3534219" y="1058601"/>
            <a:ext cx="3956091" cy="5354425"/>
          </a:xfrm>
          <a:prstGeom prst="rect">
            <a:avLst/>
          </a:prstGeom>
        </p:spPr>
      </p:pic>
    </p:spTree>
    <p:extLst>
      <p:ext uri="{BB962C8B-B14F-4D97-AF65-F5344CB8AC3E}">
        <p14:creationId xmlns:p14="http://schemas.microsoft.com/office/powerpoint/2010/main" val="794260323"/>
      </p:ext>
    </p:extLst>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38CD5">
                <a:alpha val="49411"/>
              </a:srgbClr>
            </a:gs>
            <a:gs pos="11000">
              <a:srgbClr val="538CD5">
                <a:alpha val="49411"/>
              </a:srgbClr>
            </a:gs>
            <a:gs pos="67000">
              <a:srgbClr val="F8F8F8"/>
            </a:gs>
            <a:gs pos="100000">
              <a:srgbClr val="F8F8F8"/>
            </a:gs>
          </a:gsLst>
          <a:lin ang="18900000" scaled="0"/>
        </a:gradFill>
        <a:effectLst/>
      </p:bgPr>
    </p:bg>
    <p:spTree>
      <p:nvGrpSpPr>
        <p:cNvPr id="1" name="Shape 88"/>
        <p:cNvGrpSpPr/>
        <p:nvPr/>
      </p:nvGrpSpPr>
      <p:grpSpPr>
        <a:xfrm>
          <a:off x="0" y="0"/>
          <a:ext cx="0" cy="0"/>
          <a:chOff x="0" y="0"/>
          <a:chExt cx="0" cy="0"/>
        </a:xfrm>
      </p:grpSpPr>
      <p:sp>
        <p:nvSpPr>
          <p:cNvPr id="89" name="Google Shape;89;p13"/>
          <p:cNvSpPr/>
          <p:nvPr/>
        </p:nvSpPr>
        <p:spPr>
          <a:xfrm>
            <a:off x="191344" y="116632"/>
            <a:ext cx="11844000" cy="756000"/>
          </a:xfrm>
          <a:prstGeom prst="roundRect">
            <a:avLst>
              <a:gd name="adj" fmla="val 16667"/>
            </a:avLst>
          </a:prstGeom>
          <a:solidFill>
            <a:srgbClr val="2B67AF"/>
          </a:solidFill>
          <a:ln w="9525" cap="flat" cmpd="sng">
            <a:solidFill>
              <a:srgbClr val="538CD5"/>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38800" rIns="91425" bIns="45700" anchor="ctr" anchorCtr="0">
            <a:noAutofit/>
          </a:bodyPr>
          <a:lstStyle/>
          <a:p>
            <a:pPr marL="0" marR="0" lvl="0" indent="0" algn="ctr" rtl="0">
              <a:lnSpc>
                <a:spcPct val="100000"/>
              </a:lnSpc>
              <a:spcBef>
                <a:spcPts val="0"/>
              </a:spcBef>
              <a:spcAft>
                <a:spcPts val="0"/>
              </a:spcAft>
              <a:buClr>
                <a:srgbClr val="000000"/>
              </a:buClr>
              <a:buSzPts val="5200"/>
              <a:buFont typeface="Arial"/>
              <a:buNone/>
            </a:pPr>
            <a:r>
              <a:rPr lang="ca-ES" sz="2800" b="1" dirty="0">
                <a:solidFill>
                  <a:srgbClr val="FFFFFF"/>
                </a:solidFill>
                <a:latin typeface="Century Gothic"/>
                <a:ea typeface="Century Gothic"/>
                <a:cs typeface="Century Gothic"/>
                <a:sym typeface="Century Gothic"/>
              </a:rPr>
              <a:t>3</a:t>
            </a:r>
            <a:r>
              <a:rPr lang="ca-ES" sz="2800" b="1" i="0" u="none" strike="noStrike" cap="none" dirty="0">
                <a:solidFill>
                  <a:srgbClr val="FFFFFF"/>
                </a:solidFill>
                <a:latin typeface="Century Gothic"/>
                <a:ea typeface="Century Gothic"/>
                <a:cs typeface="Century Gothic"/>
                <a:sym typeface="Century Gothic"/>
              </a:rPr>
              <a:t>.1. PLA D’EMERGÈNCIA DEL CENTRE</a:t>
            </a:r>
          </a:p>
        </p:txBody>
      </p:sp>
      <p:pic>
        <p:nvPicPr>
          <p:cNvPr id="90" name="Google Shape;90;p13"/>
          <p:cNvPicPr preferRelativeResize="0"/>
          <p:nvPr/>
        </p:nvPicPr>
        <p:blipFill rotWithShape="1">
          <a:blip r:embed="rId3">
            <a:alphaModFix/>
          </a:blip>
          <a:srcRect/>
          <a:stretch/>
        </p:blipFill>
        <p:spPr>
          <a:xfrm>
            <a:off x="9826100" y="1058601"/>
            <a:ext cx="2209249" cy="620725"/>
          </a:xfrm>
          <a:prstGeom prst="rect">
            <a:avLst/>
          </a:prstGeom>
          <a:noFill/>
          <a:ln>
            <a:noFill/>
          </a:ln>
        </p:spPr>
      </p:pic>
      <p:sp>
        <p:nvSpPr>
          <p:cNvPr id="6" name="TextBox 5">
            <a:extLst>
              <a:ext uri="{FF2B5EF4-FFF2-40B4-BE49-F238E27FC236}">
                <a16:creationId xmlns:a16="http://schemas.microsoft.com/office/drawing/2014/main" id="{D14548AD-C280-4E46-A24E-137BFE36EC60}"/>
              </a:ext>
            </a:extLst>
          </p:cNvPr>
          <p:cNvSpPr txBox="1"/>
          <p:nvPr/>
        </p:nvSpPr>
        <p:spPr>
          <a:xfrm>
            <a:off x="999241" y="1677030"/>
            <a:ext cx="8142402" cy="452431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a-ES" sz="2400" b="0" i="0" u="none" strike="noStrike" kern="1200" cap="none" spc="0" normalizeH="0" baseline="0" noProof="0" dirty="0">
                <a:ln>
                  <a:noFill/>
                </a:ln>
                <a:solidFill>
                  <a:prstClr val="black"/>
                </a:solidFill>
                <a:effectLst/>
                <a:uLnTx/>
                <a:uFillTx/>
                <a:latin typeface="+mn-lt"/>
                <a:ea typeface="+mn-ea"/>
                <a:cs typeface="+mn-cs"/>
              </a:rPr>
              <a:t>S’actualitza un cop a l’any, com a mínim.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a-ES" sz="24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ca-ES" sz="2400" b="0" i="0" u="none" strike="noStrike" kern="1200" cap="none" spc="0" normalizeH="0" baseline="0" noProof="0" dirty="0">
                <a:ln>
                  <a:noFill/>
                </a:ln>
                <a:solidFill>
                  <a:prstClr val="black"/>
                </a:solidFill>
                <a:effectLst/>
                <a:uLnTx/>
                <a:uFillTx/>
                <a:latin typeface="+mn-lt"/>
                <a:ea typeface="+mn-ea"/>
                <a:cs typeface="+mn-cs"/>
              </a:rPr>
              <a:t>Reflexa totes les </a:t>
            </a:r>
            <a:r>
              <a:rPr kumimoji="0" lang="ca-ES" sz="2400" b="1" i="0" u="none" strike="noStrike" kern="1200" cap="none" spc="0" normalizeH="0" baseline="0" noProof="0" dirty="0">
                <a:ln>
                  <a:noFill/>
                </a:ln>
                <a:solidFill>
                  <a:prstClr val="black"/>
                </a:solidFill>
                <a:effectLst/>
                <a:uLnTx/>
                <a:uFillTx/>
                <a:latin typeface="+mn-lt"/>
                <a:ea typeface="+mn-ea"/>
                <a:cs typeface="+mn-cs"/>
              </a:rPr>
              <a:t>instal·lacions</a:t>
            </a:r>
            <a:r>
              <a:rPr kumimoji="0" lang="ca-ES" sz="2400" b="0" i="0" u="none" strike="noStrike" kern="1200" cap="none" spc="0" normalizeH="0" baseline="0" noProof="0" dirty="0">
                <a:ln>
                  <a:noFill/>
                </a:ln>
                <a:solidFill>
                  <a:prstClr val="black"/>
                </a:solidFill>
                <a:effectLst/>
                <a:uLnTx/>
                <a:uFillTx/>
                <a:latin typeface="+mn-lt"/>
                <a:ea typeface="+mn-ea"/>
                <a:cs typeface="+mn-cs"/>
              </a:rPr>
              <a:t> del centre i indica el </a:t>
            </a:r>
            <a:r>
              <a:rPr kumimoji="0" lang="ca-ES" sz="2400" b="1" i="0" u="none" strike="noStrike" kern="1200" cap="none" spc="0" normalizeH="0" baseline="0" noProof="0" dirty="0">
                <a:ln>
                  <a:noFill/>
                </a:ln>
                <a:solidFill>
                  <a:prstClr val="black"/>
                </a:solidFill>
                <a:effectLst/>
                <a:uLnTx/>
                <a:uFillTx/>
                <a:latin typeface="+mn-lt"/>
                <a:ea typeface="+mn-ea"/>
                <a:cs typeface="+mn-cs"/>
              </a:rPr>
              <a:t>procediment a seguir </a:t>
            </a:r>
            <a:r>
              <a:rPr kumimoji="0" lang="ca-ES" sz="2400" b="0" i="0" u="none" strike="noStrike" kern="1200" cap="none" spc="0" normalizeH="0" baseline="0" noProof="0" dirty="0">
                <a:ln>
                  <a:noFill/>
                </a:ln>
                <a:solidFill>
                  <a:prstClr val="black"/>
                </a:solidFill>
                <a:effectLst/>
                <a:uLnTx/>
                <a:uFillTx/>
                <a:latin typeface="+mn-lt"/>
                <a:ea typeface="+mn-ea"/>
                <a:cs typeface="+mn-cs"/>
              </a:rPr>
              <a:t>en cas de risc.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a-ES" sz="2400" b="0" i="0" u="none" strike="noStrike" kern="1200" cap="none" spc="0" normalizeH="0" baseline="0" noProof="0" dirty="0">
              <a:ln>
                <a:noFill/>
              </a:ln>
              <a:solidFill>
                <a:prstClr val="black"/>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ca-ES" sz="2400" b="0" i="0" u="none" strike="noStrike" kern="1200" cap="none" spc="0" normalizeH="0" baseline="0" noProof="0" dirty="0">
                <a:ln>
                  <a:noFill/>
                </a:ln>
                <a:solidFill>
                  <a:prstClr val="black"/>
                </a:solidFill>
                <a:effectLst/>
                <a:uLnTx/>
                <a:uFillTx/>
                <a:latin typeface="+mn-lt"/>
                <a:ea typeface="+mn-ea"/>
                <a:cs typeface="+mn-cs"/>
              </a:rPr>
              <a:t>Risc </a:t>
            </a:r>
            <a:r>
              <a:rPr kumimoji="0" lang="ca-ES" sz="2400" b="1" i="0" u="none" strike="noStrike" kern="1200" cap="none" spc="0" normalizeH="0" baseline="0" noProof="0" dirty="0">
                <a:ln>
                  <a:noFill/>
                </a:ln>
                <a:solidFill>
                  <a:prstClr val="black"/>
                </a:solidFill>
                <a:effectLst/>
                <a:uLnTx/>
                <a:uFillTx/>
                <a:latin typeface="+mn-lt"/>
                <a:ea typeface="+mn-ea"/>
                <a:cs typeface="+mn-cs"/>
              </a:rPr>
              <a:t>extern</a:t>
            </a:r>
            <a:r>
              <a:rPr kumimoji="0" lang="ca-ES" sz="2400" b="0" i="0" u="none" strike="noStrike" kern="1200" cap="none" spc="0" normalizeH="0" baseline="0" noProof="0" dirty="0">
                <a:ln>
                  <a:noFill/>
                </a:ln>
                <a:solidFill>
                  <a:prstClr val="black"/>
                </a:solidFill>
                <a:effectLst/>
                <a:uLnTx/>
                <a:uFillTx/>
                <a:latin typeface="+mn-lt"/>
                <a:ea typeface="+mn-ea"/>
                <a:cs typeface="+mn-cs"/>
              </a:rPr>
              <a:t>: </a:t>
            </a:r>
            <a:r>
              <a:rPr kumimoji="0" lang="ca-ES" sz="2400" b="1" i="0" u="sng" strike="noStrike" kern="1200" cap="none" spc="0" normalizeH="0" baseline="0" noProof="0" dirty="0">
                <a:ln>
                  <a:noFill/>
                </a:ln>
                <a:solidFill>
                  <a:prstClr val="black"/>
                </a:solidFill>
                <a:effectLst/>
                <a:uLnTx/>
                <a:uFillTx/>
                <a:latin typeface="+mn-lt"/>
                <a:ea typeface="+mn-ea"/>
                <a:cs typeface="+mn-cs"/>
              </a:rPr>
              <a:t>CONFINAMENT</a:t>
            </a:r>
            <a:r>
              <a:rPr kumimoji="0" lang="ca-ES" sz="2400" b="0" i="0" u="none" strike="noStrike" kern="1200" cap="none" spc="0" normalizeH="0" baseline="0" noProof="0" dirty="0">
                <a:ln>
                  <a:noFill/>
                </a:ln>
                <a:solidFill>
                  <a:prstClr val="black"/>
                </a:solidFill>
                <a:effectLst/>
                <a:uLnTx/>
                <a:uFillTx/>
                <a:latin typeface="+mn-lt"/>
                <a:ea typeface="+mn-ea"/>
                <a:cs typeface="+mn-cs"/>
              </a:rPr>
              <a:t>, el qual serà avisat per </a:t>
            </a:r>
            <a:r>
              <a:rPr kumimoji="0" lang="ca-ES" sz="2400" b="1" i="0" u="none" strike="noStrike" kern="1200" cap="none" spc="0" normalizeH="0" baseline="0" noProof="0" dirty="0">
                <a:ln>
                  <a:noFill/>
                </a:ln>
                <a:solidFill>
                  <a:prstClr val="black"/>
                </a:solidFill>
                <a:effectLst/>
                <a:uLnTx/>
                <a:uFillTx/>
                <a:latin typeface="+mn-lt"/>
                <a:ea typeface="+mn-ea"/>
                <a:cs typeface="+mn-cs"/>
              </a:rPr>
              <a:t>megafonia</a:t>
            </a:r>
            <a:r>
              <a:rPr kumimoji="0" lang="ca-ES" sz="2400" b="0" i="0" u="none" strike="noStrike" kern="1200" cap="none" spc="0" normalizeH="0" baseline="0" noProof="0" dirty="0">
                <a:ln>
                  <a:noFill/>
                </a:ln>
                <a:solidFill>
                  <a:prstClr val="black"/>
                </a:solidFill>
                <a:effectLst/>
                <a:uLnTx/>
                <a:uFillTx/>
                <a:latin typeface="+mn-lt"/>
                <a:ea typeface="+mn-ea"/>
                <a:cs typeface="+mn-cs"/>
              </a:rPr>
              <a:t> </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ca-ES" sz="2400" b="0" i="0" u="none" strike="noStrike" kern="1200" cap="none" spc="0" normalizeH="0" baseline="0" noProof="0" dirty="0">
                <a:ln>
                  <a:noFill/>
                </a:ln>
                <a:solidFill>
                  <a:prstClr val="black"/>
                </a:solidFill>
                <a:effectLst/>
                <a:uLnTx/>
                <a:uFillTx/>
                <a:latin typeface="+mn-lt"/>
                <a:ea typeface="+mn-ea"/>
                <a:cs typeface="+mn-cs"/>
              </a:rPr>
              <a:t>                           </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ca-ES" sz="2400" b="0" i="0" u="none" strike="noStrike" kern="1200" cap="none" spc="0" normalizeH="0" baseline="0" noProof="0" dirty="0">
                <a:ln>
                  <a:noFill/>
                </a:ln>
                <a:solidFill>
                  <a:srgbClr val="FF0000"/>
                </a:solidFill>
                <a:effectLst/>
                <a:uLnTx/>
                <a:uFillTx/>
                <a:latin typeface="+mn-lt"/>
                <a:ea typeface="+mn-ea"/>
                <a:cs typeface="+mn-cs"/>
              </a:rPr>
              <a:t>                     “Atenció Confinament”</a:t>
            </a:r>
          </a:p>
          <a:p>
            <a:pPr marL="742950" marR="0" lvl="1"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ca-ES" sz="2400" b="0" i="0" u="none" strike="noStrike" kern="1200" cap="none" spc="0" normalizeH="0" baseline="0" noProof="0" dirty="0">
              <a:ln>
                <a:noFill/>
              </a:ln>
              <a:solidFill>
                <a:prstClr val="black"/>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ca-ES" sz="2400" b="0" i="0" u="none" strike="noStrike" kern="1200" cap="none" spc="0" normalizeH="0" baseline="0" noProof="0" dirty="0">
                <a:ln>
                  <a:noFill/>
                </a:ln>
                <a:solidFill>
                  <a:prstClr val="black"/>
                </a:solidFill>
                <a:effectLst/>
                <a:uLnTx/>
                <a:uFillTx/>
                <a:latin typeface="+mn-lt"/>
                <a:ea typeface="+mn-ea"/>
                <a:cs typeface="+mn-cs"/>
              </a:rPr>
              <a:t>Risc </a:t>
            </a:r>
            <a:r>
              <a:rPr kumimoji="0" lang="ca-ES" sz="2400" b="1" i="0" u="none" strike="noStrike" kern="1200" cap="none" spc="0" normalizeH="0" baseline="0" noProof="0" dirty="0">
                <a:ln>
                  <a:noFill/>
                </a:ln>
                <a:solidFill>
                  <a:prstClr val="black"/>
                </a:solidFill>
                <a:effectLst/>
                <a:uLnTx/>
                <a:uFillTx/>
                <a:latin typeface="+mn-lt"/>
                <a:ea typeface="+mn-ea"/>
                <a:cs typeface="+mn-cs"/>
              </a:rPr>
              <a:t>intern</a:t>
            </a:r>
            <a:r>
              <a:rPr kumimoji="0" lang="ca-ES" sz="2400" b="0" i="0" u="none" strike="noStrike" kern="1200" cap="none" spc="0" normalizeH="0" baseline="0" noProof="0" dirty="0">
                <a:ln>
                  <a:noFill/>
                </a:ln>
                <a:solidFill>
                  <a:prstClr val="black"/>
                </a:solidFill>
                <a:effectLst/>
                <a:uLnTx/>
                <a:uFillTx/>
                <a:latin typeface="+mn-lt"/>
                <a:ea typeface="+mn-ea"/>
                <a:cs typeface="+mn-cs"/>
              </a:rPr>
              <a:t>: </a:t>
            </a:r>
            <a:r>
              <a:rPr kumimoji="0" lang="ca-ES" sz="2400" b="1" i="0" u="sng" strike="noStrike" kern="1200" cap="none" spc="0" normalizeH="0" baseline="0" noProof="0" dirty="0">
                <a:ln>
                  <a:noFill/>
                </a:ln>
                <a:solidFill>
                  <a:prstClr val="black"/>
                </a:solidFill>
                <a:effectLst/>
                <a:uLnTx/>
                <a:uFillTx/>
                <a:latin typeface="+mn-lt"/>
                <a:ea typeface="+mn-ea"/>
                <a:cs typeface="+mn-cs"/>
              </a:rPr>
              <a:t>EVACUACIÓ</a:t>
            </a:r>
            <a:r>
              <a:rPr kumimoji="0" lang="ca-ES" sz="2400" b="0" i="0" u="none" strike="noStrike" kern="1200" cap="none" spc="0" normalizeH="0" baseline="0" noProof="0" dirty="0">
                <a:ln>
                  <a:noFill/>
                </a:ln>
                <a:solidFill>
                  <a:prstClr val="black"/>
                </a:solidFill>
                <a:effectLst/>
                <a:uLnTx/>
                <a:uFillTx/>
                <a:latin typeface="+mn-lt"/>
                <a:ea typeface="+mn-ea"/>
                <a:cs typeface="+mn-cs"/>
              </a:rPr>
              <a:t> del centre, el qual serà avisat mitjançant l’</a:t>
            </a:r>
            <a:r>
              <a:rPr kumimoji="0" lang="ca-ES" sz="2400" b="1" i="0" u="none" strike="noStrike" kern="1200" cap="none" spc="0" normalizeH="0" baseline="0" noProof="0" dirty="0">
                <a:ln>
                  <a:noFill/>
                </a:ln>
                <a:solidFill>
                  <a:prstClr val="black"/>
                </a:solidFill>
                <a:effectLst/>
                <a:uLnTx/>
                <a:uFillTx/>
                <a:latin typeface="+mn-lt"/>
                <a:ea typeface="+mn-ea"/>
                <a:cs typeface="+mn-cs"/>
              </a:rPr>
              <a:t>alarma</a:t>
            </a:r>
            <a:r>
              <a:rPr kumimoji="0" lang="ca-ES" sz="2400" b="0" i="0" u="none" strike="noStrike" kern="1200" cap="none" spc="0" normalizeH="0" baseline="0" noProof="0" dirty="0">
                <a:ln>
                  <a:noFill/>
                </a:ln>
                <a:solidFill>
                  <a:prstClr val="black"/>
                </a:solidFill>
                <a:effectLst/>
                <a:uLnTx/>
                <a:uFillTx/>
                <a:latin typeface="+mn-lt"/>
                <a:ea typeface="+mn-ea"/>
                <a:cs typeface="+mn-cs"/>
              </a:rPr>
              <a:t> (</a:t>
            </a:r>
            <a:r>
              <a:rPr kumimoji="0" lang="ca-ES" sz="2400" b="1" i="0" u="none" strike="noStrike" kern="1200" cap="none" spc="0" normalizeH="0" baseline="0" noProof="0" dirty="0">
                <a:ln>
                  <a:noFill/>
                </a:ln>
                <a:solidFill>
                  <a:prstClr val="black"/>
                </a:solidFill>
                <a:effectLst/>
                <a:uLnTx/>
                <a:uFillTx/>
                <a:latin typeface="+mn-lt"/>
                <a:ea typeface="+mn-ea"/>
                <a:cs typeface="+mn-cs"/>
              </a:rPr>
              <a:t>Sirena</a:t>
            </a:r>
            <a:r>
              <a:rPr kumimoji="0" lang="ca-ES" sz="2400" b="0" i="0" u="none" strike="noStrike" kern="1200" cap="none" spc="0" normalizeH="0" baseline="0" noProof="0" dirty="0">
                <a:ln>
                  <a:noFill/>
                </a:ln>
                <a:solidFill>
                  <a:prstClr val="black"/>
                </a:solidFill>
                <a:effectLst/>
                <a:uLnTx/>
                <a:uFillTx/>
                <a:latin typeface="+mn-lt"/>
                <a:ea typeface="+mn-ea"/>
                <a:cs typeface="+mn-cs"/>
              </a:rPr>
              <a:t>)</a:t>
            </a:r>
          </a:p>
        </p:txBody>
      </p:sp>
    </p:spTree>
    <p:extLst>
      <p:ext uri="{BB962C8B-B14F-4D97-AF65-F5344CB8AC3E}">
        <p14:creationId xmlns:p14="http://schemas.microsoft.com/office/powerpoint/2010/main" val="2341112191"/>
      </p:ext>
    </p:extLst>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38CD5">
                <a:alpha val="49411"/>
              </a:srgbClr>
            </a:gs>
            <a:gs pos="11000">
              <a:srgbClr val="538CD5">
                <a:alpha val="49411"/>
              </a:srgbClr>
            </a:gs>
            <a:gs pos="67000">
              <a:srgbClr val="F8F8F8"/>
            </a:gs>
            <a:gs pos="100000">
              <a:srgbClr val="F8F8F8"/>
            </a:gs>
          </a:gsLst>
          <a:lin ang="18900000" scaled="0"/>
        </a:gradFill>
        <a:effectLst/>
      </p:bgPr>
    </p:bg>
    <p:spTree>
      <p:nvGrpSpPr>
        <p:cNvPr id="1" name="Shape 88"/>
        <p:cNvGrpSpPr/>
        <p:nvPr/>
      </p:nvGrpSpPr>
      <p:grpSpPr>
        <a:xfrm>
          <a:off x="0" y="0"/>
          <a:ext cx="0" cy="0"/>
          <a:chOff x="0" y="0"/>
          <a:chExt cx="0" cy="0"/>
        </a:xfrm>
      </p:grpSpPr>
      <p:sp>
        <p:nvSpPr>
          <p:cNvPr id="89" name="Google Shape;89;p13"/>
          <p:cNvSpPr/>
          <p:nvPr/>
        </p:nvSpPr>
        <p:spPr>
          <a:xfrm>
            <a:off x="191344" y="116632"/>
            <a:ext cx="11844000" cy="756000"/>
          </a:xfrm>
          <a:prstGeom prst="roundRect">
            <a:avLst>
              <a:gd name="adj" fmla="val 16667"/>
            </a:avLst>
          </a:prstGeom>
          <a:solidFill>
            <a:srgbClr val="2B67AF"/>
          </a:solidFill>
          <a:ln w="9525" cap="flat" cmpd="sng">
            <a:solidFill>
              <a:srgbClr val="538CD5"/>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38800" rIns="91425" bIns="45700" anchor="ctr" anchorCtr="0">
            <a:noAutofit/>
          </a:bodyPr>
          <a:lstStyle/>
          <a:p>
            <a:pPr marL="0" marR="0" lvl="0" indent="0" algn="ctr" rtl="0">
              <a:lnSpc>
                <a:spcPct val="100000"/>
              </a:lnSpc>
              <a:spcBef>
                <a:spcPts val="0"/>
              </a:spcBef>
              <a:spcAft>
                <a:spcPts val="0"/>
              </a:spcAft>
              <a:buClr>
                <a:srgbClr val="000000"/>
              </a:buClr>
              <a:buSzPts val="5200"/>
              <a:buFont typeface="Arial"/>
              <a:buNone/>
            </a:pPr>
            <a:r>
              <a:rPr lang="ca-ES" sz="2800" b="1" dirty="0">
                <a:solidFill>
                  <a:srgbClr val="FFFFFF"/>
                </a:solidFill>
                <a:latin typeface="Century Gothic"/>
                <a:ea typeface="Century Gothic"/>
                <a:cs typeface="Century Gothic"/>
                <a:sym typeface="Century Gothic"/>
              </a:rPr>
              <a:t>3</a:t>
            </a:r>
            <a:r>
              <a:rPr lang="ca-ES" sz="2800" b="1" i="0" u="none" strike="noStrike" cap="none" dirty="0">
                <a:solidFill>
                  <a:srgbClr val="FFFFFF"/>
                </a:solidFill>
                <a:latin typeface="Century Gothic"/>
                <a:ea typeface="Century Gothic"/>
                <a:cs typeface="Century Gothic"/>
                <a:sym typeface="Century Gothic"/>
              </a:rPr>
              <a:t>.2. ACTUACIONS EN CAS D’EVACUACIÓ</a:t>
            </a:r>
          </a:p>
        </p:txBody>
      </p:sp>
      <p:pic>
        <p:nvPicPr>
          <p:cNvPr id="90" name="Google Shape;90;p13"/>
          <p:cNvPicPr preferRelativeResize="0"/>
          <p:nvPr/>
        </p:nvPicPr>
        <p:blipFill rotWithShape="1">
          <a:blip r:embed="rId3">
            <a:alphaModFix/>
          </a:blip>
          <a:srcRect/>
          <a:stretch/>
        </p:blipFill>
        <p:spPr>
          <a:xfrm>
            <a:off x="9826100" y="1058601"/>
            <a:ext cx="2209249" cy="620725"/>
          </a:xfrm>
          <a:prstGeom prst="rect">
            <a:avLst/>
          </a:prstGeom>
          <a:noFill/>
          <a:ln>
            <a:noFill/>
          </a:ln>
        </p:spPr>
      </p:pic>
      <p:sp>
        <p:nvSpPr>
          <p:cNvPr id="91" name="Google Shape;91;p13"/>
          <p:cNvSpPr txBox="1"/>
          <p:nvPr/>
        </p:nvSpPr>
        <p:spPr>
          <a:xfrm>
            <a:off x="853979" y="1451728"/>
            <a:ext cx="8648240" cy="4609707"/>
          </a:xfrm>
          <a:prstGeom prst="rect">
            <a:avLst/>
          </a:prstGeom>
          <a:noFill/>
          <a:ln>
            <a:noFill/>
          </a:ln>
        </p:spPr>
        <p:txBody>
          <a:bodyPr spcFirstLastPara="1" wrap="square" lIns="91425" tIns="91425" rIns="91425" bIns="91425" anchor="t" anchorCtr="0">
            <a:no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a-ES" sz="2000" b="0" i="0" u="none" strike="noStrike" kern="1200" cap="none" spc="0" normalizeH="0" baseline="0" noProof="0" dirty="0">
                <a:ln>
                  <a:noFill/>
                </a:ln>
                <a:solidFill>
                  <a:prstClr val="black"/>
                </a:solidFill>
                <a:effectLst/>
                <a:uLnTx/>
                <a:uFillTx/>
                <a:latin typeface="+mn-lt"/>
                <a:ea typeface="+mn-ea"/>
                <a:cs typeface="+mn-cs"/>
              </a:rPr>
              <a:t>Si </a:t>
            </a:r>
            <a:r>
              <a:rPr kumimoji="0" lang="ca-ES" sz="2000" b="0" i="0" u="sng" strike="noStrike" kern="1200" cap="none" spc="0" normalizeH="0" baseline="0" noProof="0" dirty="0">
                <a:ln>
                  <a:noFill/>
                </a:ln>
                <a:solidFill>
                  <a:prstClr val="black"/>
                </a:solidFill>
                <a:effectLst/>
                <a:uLnTx/>
                <a:uFillTx/>
                <a:latin typeface="+mn-lt"/>
                <a:ea typeface="+mn-ea"/>
                <a:cs typeface="+mn-cs"/>
              </a:rPr>
              <a:t>detecteu</a:t>
            </a:r>
            <a:r>
              <a:rPr kumimoji="0" lang="ca-ES" sz="2000" b="0" i="0" u="none" strike="noStrike" kern="1200" cap="none" spc="0" normalizeH="0" baseline="0" noProof="0" dirty="0">
                <a:ln>
                  <a:noFill/>
                </a:ln>
                <a:solidFill>
                  <a:prstClr val="black"/>
                </a:solidFill>
                <a:effectLst/>
                <a:uLnTx/>
                <a:uFillTx/>
                <a:latin typeface="+mn-lt"/>
                <a:ea typeface="+mn-ea"/>
                <a:cs typeface="+mn-cs"/>
              </a:rPr>
              <a:t> un incendi aviseu immediatament:</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ca-ES" sz="2000" b="0" i="0" u="none" strike="noStrike" kern="1200" cap="none" spc="0" normalizeH="0" baseline="0" noProof="0" dirty="0">
                <a:ln>
                  <a:noFill/>
                </a:ln>
                <a:solidFill>
                  <a:prstClr val="black"/>
                </a:solidFill>
                <a:effectLst/>
                <a:uLnTx/>
                <a:uFillTx/>
                <a:latin typeface="+mn-lt"/>
                <a:ea typeface="+mn-ea"/>
                <a:cs typeface="+mn-cs"/>
              </a:rPr>
              <a:t>Si ets un alumne: aviseu a un professor</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ca-ES" sz="2000" b="0" i="0" u="none" strike="noStrike" kern="1200" cap="none" spc="0" normalizeH="0" baseline="0" noProof="0" dirty="0">
                <a:ln>
                  <a:noFill/>
                </a:ln>
                <a:solidFill>
                  <a:prstClr val="black"/>
                </a:solidFill>
                <a:effectLst/>
                <a:uLnTx/>
                <a:uFillTx/>
                <a:latin typeface="+mn-lt"/>
                <a:ea typeface="+mn-ea"/>
                <a:cs typeface="+mn-cs"/>
              </a:rPr>
              <a:t>Si ets un professor/a: </a:t>
            </a:r>
          </a:p>
          <a:p>
            <a:pPr marL="914400" marR="0" lvl="2" indent="0" algn="l" defTabSz="457200" rtl="0" eaLnBrk="1" fontAlgn="auto" latinLnBrk="0" hangingPunct="1">
              <a:lnSpc>
                <a:spcPct val="100000"/>
              </a:lnSpc>
              <a:spcBef>
                <a:spcPts val="0"/>
              </a:spcBef>
              <a:spcAft>
                <a:spcPts val="0"/>
              </a:spcAft>
              <a:buClrTx/>
              <a:buSzTx/>
              <a:buFontTx/>
              <a:buNone/>
              <a:tabLst/>
              <a:defRPr/>
            </a:pPr>
            <a:r>
              <a:rPr kumimoji="0" lang="ca-ES" sz="2000" b="0" i="0" u="sng" strike="noStrike" kern="1200" cap="none" spc="0" normalizeH="0" baseline="0" noProof="0" dirty="0">
                <a:ln>
                  <a:noFill/>
                </a:ln>
                <a:solidFill>
                  <a:prstClr val="black"/>
                </a:solidFill>
                <a:effectLst/>
                <a:uLnTx/>
                <a:uFillTx/>
                <a:latin typeface="+mn-lt"/>
                <a:ea typeface="+mn-ea"/>
                <a:cs typeface="+mn-cs"/>
              </a:rPr>
              <a:t>Aviseu a </a:t>
            </a:r>
            <a:r>
              <a:rPr kumimoji="0" lang="ca-ES" sz="2000" b="0" i="0" u="sng" strike="noStrike" kern="1200" cap="none" spc="0" normalizeH="0" baseline="0" noProof="0" dirty="0" err="1">
                <a:ln>
                  <a:noFill/>
                </a:ln>
                <a:solidFill>
                  <a:prstClr val="black"/>
                </a:solidFill>
                <a:effectLst/>
                <a:uLnTx/>
                <a:uFillTx/>
                <a:latin typeface="+mn-lt"/>
                <a:ea typeface="+mn-ea"/>
                <a:cs typeface="+mn-cs"/>
              </a:rPr>
              <a:t>caporalia</a:t>
            </a:r>
            <a:r>
              <a:rPr kumimoji="0" lang="ca-ES" sz="2000" b="0" i="0" u="sng" strike="noStrike" kern="1200" cap="none" spc="0" normalizeH="0" baseline="0" noProof="0" dirty="0">
                <a:ln>
                  <a:noFill/>
                </a:ln>
                <a:solidFill>
                  <a:prstClr val="black"/>
                </a:solidFill>
                <a:effectLst/>
                <a:uLnTx/>
                <a:uFillTx/>
                <a:latin typeface="+mn-lt"/>
                <a:ea typeface="+mn-ea"/>
                <a:cs typeface="+mn-cs"/>
              </a:rPr>
              <a:t> o direcció</a:t>
            </a:r>
          </a:p>
          <a:p>
            <a:pPr marL="914400" marR="0" lvl="2" indent="0" algn="l" defTabSz="457200" rtl="0" eaLnBrk="1" fontAlgn="auto" latinLnBrk="0" hangingPunct="1">
              <a:lnSpc>
                <a:spcPct val="100000"/>
              </a:lnSpc>
              <a:spcBef>
                <a:spcPts val="0"/>
              </a:spcBef>
              <a:spcAft>
                <a:spcPts val="0"/>
              </a:spcAft>
              <a:buClrTx/>
              <a:buSzTx/>
              <a:buFontTx/>
              <a:buNone/>
              <a:tabLst/>
              <a:defRPr/>
            </a:pPr>
            <a:r>
              <a:rPr kumimoji="0" lang="ca-ES" sz="2000" b="0" i="0" u="sng" strike="noStrike" kern="1200" cap="none" spc="0" normalizeH="0" baseline="0" noProof="0" dirty="0">
                <a:ln>
                  <a:noFill/>
                </a:ln>
                <a:solidFill>
                  <a:prstClr val="black"/>
                </a:solidFill>
                <a:effectLst/>
                <a:uLnTx/>
                <a:uFillTx/>
                <a:latin typeface="+mn-lt"/>
                <a:ea typeface="+mn-ea"/>
                <a:cs typeface="+mn-cs"/>
              </a:rPr>
              <a:t>Premeu un polsador d’alarma </a:t>
            </a:r>
            <a:r>
              <a:rPr kumimoji="0" lang="ca-ES" sz="2000" b="0" i="0" u="none" strike="noStrike" kern="1200" cap="none" spc="0" normalizeH="0" baseline="0" noProof="0" dirty="0">
                <a:ln>
                  <a:noFill/>
                </a:ln>
                <a:solidFill>
                  <a:prstClr val="black"/>
                </a:solidFill>
                <a:effectLst/>
                <a:uLnTx/>
                <a:uFillTx/>
                <a:latin typeface="+mn-lt"/>
                <a:ea typeface="+mn-ea"/>
                <a:cs typeface="+mn-cs"/>
              </a:rPr>
              <a:t>si el teniu a ma.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a-ES" sz="2000" b="0" i="0" u="none" strike="noStrike" kern="1200" cap="none" spc="0" normalizeH="0" baseline="0" noProof="0" dirty="0">
                <a:ln>
                  <a:noFill/>
                </a:ln>
                <a:solidFill>
                  <a:prstClr val="black"/>
                </a:solidFill>
                <a:effectLst/>
                <a:uLnTx/>
                <a:uFillTx/>
                <a:latin typeface="+mn-lt"/>
                <a:ea typeface="+mn-ea"/>
                <a:cs typeface="+mn-cs"/>
              </a:rPr>
              <a:t>El professor/a és el </a:t>
            </a:r>
            <a:r>
              <a:rPr kumimoji="0" lang="ca-ES" sz="2000" b="0" i="0" u="sng" strike="noStrike" kern="1200" cap="none" spc="0" normalizeH="0" baseline="0" noProof="0" dirty="0">
                <a:ln>
                  <a:noFill/>
                </a:ln>
                <a:solidFill>
                  <a:prstClr val="black"/>
                </a:solidFill>
                <a:effectLst/>
                <a:uLnTx/>
                <a:uFillTx/>
                <a:latin typeface="+mn-lt"/>
                <a:ea typeface="+mn-ea"/>
                <a:cs typeface="+mn-cs"/>
              </a:rPr>
              <a:t>responsable de guiar el grup classe</a:t>
            </a:r>
            <a:r>
              <a:rPr kumimoji="0" lang="ca-ES" sz="2000" b="0" i="0" u="none" strike="noStrike" kern="1200" cap="none" spc="0" normalizeH="0" baseline="0" noProof="0" dirty="0">
                <a:ln>
                  <a:noFill/>
                </a:ln>
                <a:solidFill>
                  <a:prstClr val="black"/>
                </a:solidFill>
                <a:effectLst/>
                <a:uLnTx/>
                <a:uFillTx/>
                <a:latin typeface="+mn-lt"/>
                <a:ea typeface="+mn-ea"/>
                <a:cs typeface="+mn-cs"/>
              </a:rPr>
              <a:t> i prendre les decisions.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a-ES" sz="2000" b="0" i="0" u="none" strike="noStrike" kern="1200" cap="none" spc="0" normalizeH="0" baseline="0" noProof="0" dirty="0">
                <a:ln>
                  <a:noFill/>
                </a:ln>
                <a:solidFill>
                  <a:prstClr val="black"/>
                </a:solidFill>
                <a:effectLst/>
                <a:uLnTx/>
                <a:uFillTx/>
                <a:latin typeface="+mn-lt"/>
                <a:ea typeface="+mn-ea"/>
                <a:cs typeface="+mn-cs"/>
              </a:rPr>
              <a:t>S'utilitzaran les </a:t>
            </a:r>
            <a:r>
              <a:rPr kumimoji="0" lang="ca-ES" sz="2000" b="0" i="0" u="sng" strike="noStrike" kern="1200" cap="none" spc="0" normalizeH="0" baseline="0" noProof="0" dirty="0">
                <a:ln>
                  <a:noFill/>
                </a:ln>
                <a:solidFill>
                  <a:prstClr val="black"/>
                </a:solidFill>
                <a:effectLst/>
                <a:uLnTx/>
                <a:uFillTx/>
                <a:latin typeface="+mn-lt"/>
                <a:ea typeface="+mn-ea"/>
                <a:cs typeface="+mn-cs"/>
              </a:rPr>
              <a:t>sortides d'emergència</a:t>
            </a:r>
            <a:r>
              <a:rPr kumimoji="0" lang="ca-ES" sz="2000" b="0" i="0" u="none" strike="noStrike" kern="1200" cap="none" spc="0" normalizeH="0" baseline="0" noProof="0" dirty="0">
                <a:ln>
                  <a:noFill/>
                </a:ln>
                <a:solidFill>
                  <a:prstClr val="black"/>
                </a:solidFill>
                <a:effectLst/>
                <a:uLnTx/>
                <a:uFillTx/>
                <a:latin typeface="+mn-lt"/>
                <a:ea typeface="+mn-ea"/>
                <a:cs typeface="+mn-cs"/>
              </a:rPr>
              <a:t>. No es consideren sortides les finestres, portes de terrasses, patis interiors, etc.</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a-ES" sz="2000" b="0" i="0" u="sng" strike="noStrike" kern="1200" cap="none" spc="0" normalizeH="0" baseline="0" noProof="0" dirty="0">
                <a:ln>
                  <a:noFill/>
                </a:ln>
                <a:solidFill>
                  <a:prstClr val="black"/>
                </a:solidFill>
                <a:effectLst/>
                <a:uLnTx/>
                <a:uFillTx/>
                <a:latin typeface="+mn-lt"/>
                <a:ea typeface="+mn-ea"/>
                <a:cs typeface="+mn-cs"/>
              </a:rPr>
              <a:t>No s'ha d'usar l’ascensor</a:t>
            </a:r>
            <a:r>
              <a:rPr kumimoji="0" lang="ca-ES" sz="2000" b="0" i="0" u="none" strike="noStrike" kern="1200" cap="none" spc="0" normalizeH="0" baseline="0" noProof="0" dirty="0">
                <a:ln>
                  <a:noFill/>
                </a:ln>
                <a:solidFill>
                  <a:prstClr val="black"/>
                </a:solidFill>
                <a:effectLst/>
                <a:uLnTx/>
                <a:uFillTx/>
                <a:latin typeface="+mn-lt"/>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a-ES" sz="2000" b="1" i="0" u="none" strike="noStrike" kern="1200" cap="none" spc="0" normalizeH="0" baseline="0" noProof="0" dirty="0">
                <a:ln>
                  <a:noFill/>
                </a:ln>
                <a:solidFill>
                  <a:prstClr val="black"/>
                </a:solidFill>
                <a:effectLst/>
                <a:uLnTx/>
                <a:uFillTx/>
                <a:latin typeface="+mn-lt"/>
                <a:ea typeface="+mn-ea"/>
                <a:cs typeface="+mn-cs"/>
              </a:rPr>
              <a:t>Quan sentiu el senyal d'alarma</a:t>
            </a:r>
            <a:r>
              <a:rPr kumimoji="0" lang="ca-ES" sz="2000" b="0" i="0" u="none" strike="noStrike" kern="1200" cap="none" spc="0" normalizeH="0" baseline="0" noProof="0" dirty="0">
                <a:ln>
                  <a:noFill/>
                </a:ln>
                <a:solidFill>
                  <a:prstClr val="black"/>
                </a:solidFill>
                <a:effectLst/>
                <a:uLnTx/>
                <a:uFillTx/>
                <a:latin typeface="+mn-lt"/>
                <a:ea typeface="+mn-ea"/>
                <a:cs typeface="+mn-cs"/>
              </a:rPr>
              <a:t>, deixeu el que estigueu fent, sortiu de pressa, però </a:t>
            </a:r>
            <a:r>
              <a:rPr kumimoji="0" lang="ca-ES" sz="2000" b="1" i="0" u="none" strike="noStrike" kern="1200" cap="none" spc="0" normalizeH="0" baseline="0" noProof="0" dirty="0">
                <a:ln>
                  <a:noFill/>
                </a:ln>
                <a:solidFill>
                  <a:prstClr val="black"/>
                </a:solidFill>
                <a:effectLst/>
                <a:uLnTx/>
                <a:uFillTx/>
                <a:latin typeface="+mn-lt"/>
                <a:ea typeface="+mn-ea"/>
                <a:cs typeface="+mn-cs"/>
              </a:rPr>
              <a:t>sense córrer</a:t>
            </a:r>
            <a:r>
              <a:rPr kumimoji="0" lang="ca-ES" sz="2000" b="0" i="0" u="none" strike="noStrike" kern="1200" cap="none" spc="0" normalizeH="0" baseline="0" noProof="0" dirty="0">
                <a:ln>
                  <a:noFill/>
                </a:ln>
                <a:solidFill>
                  <a:prstClr val="black"/>
                </a:solidFill>
                <a:effectLst/>
                <a:uLnTx/>
                <a:uFillTx/>
                <a:latin typeface="+mn-lt"/>
                <a:ea typeface="+mn-ea"/>
                <a:cs typeface="+mn-cs"/>
              </a:rPr>
              <a:t>, i </a:t>
            </a:r>
            <a:r>
              <a:rPr kumimoji="0" lang="ca-ES" sz="2000" b="0" i="0" u="sng" strike="noStrike" kern="1200" cap="none" spc="0" normalizeH="0" baseline="0" noProof="0" dirty="0">
                <a:ln>
                  <a:noFill/>
                </a:ln>
                <a:solidFill>
                  <a:prstClr val="black"/>
                </a:solidFill>
                <a:effectLst/>
                <a:uLnTx/>
                <a:uFillTx/>
                <a:latin typeface="+mn-lt"/>
                <a:ea typeface="+mn-ea"/>
                <a:cs typeface="+mn-cs"/>
              </a:rPr>
              <a:t>tanqueu les portes i les finestres</a:t>
            </a:r>
            <a:r>
              <a:rPr kumimoji="0" lang="ca-ES" sz="2000" b="0" i="0" u="none" strike="noStrike" kern="1200" cap="none" spc="0" normalizeH="0" baseline="0" noProof="0" dirty="0">
                <a:ln>
                  <a:noFill/>
                </a:ln>
                <a:solidFill>
                  <a:prstClr val="black"/>
                </a:solidFill>
                <a:effectLst/>
                <a:uLnTx/>
                <a:uFillTx/>
                <a:latin typeface="+mn-lt"/>
                <a:ea typeface="+mn-ea"/>
                <a:cs typeface="+mn-cs"/>
              </a:rPr>
              <a:t> a mesura que les aneu deixant enrere.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a-ES" sz="2000" b="0" i="0" u="sng" strike="noStrike" kern="1200" cap="none" spc="0" normalizeH="0" baseline="0" noProof="0" dirty="0">
                <a:ln>
                  <a:noFill/>
                </a:ln>
                <a:solidFill>
                  <a:prstClr val="black"/>
                </a:solidFill>
                <a:effectLst/>
                <a:uLnTx/>
                <a:uFillTx/>
                <a:latin typeface="+mn-lt"/>
                <a:ea typeface="+mn-ea"/>
                <a:cs typeface="+mn-cs"/>
              </a:rPr>
              <a:t>Si hi ha fum i no podeu sortir, confineu-vos</a:t>
            </a:r>
            <a:r>
              <a:rPr kumimoji="0" lang="ca-ES" sz="2000" b="0" i="0" u="none" strike="noStrike" kern="1200" cap="none" spc="0" normalizeH="0" baseline="0" noProof="0" dirty="0">
                <a:ln>
                  <a:noFill/>
                </a:ln>
                <a:solidFill>
                  <a:prstClr val="black"/>
                </a:solidFill>
                <a:effectLst/>
                <a:uLnTx/>
                <a:uFillTx/>
                <a:latin typeface="+mn-lt"/>
                <a:ea typeface="+mn-ea"/>
                <a:cs typeface="+mn-cs"/>
              </a:rPr>
              <a:t>, feu-vos veure per la finestra.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a-ES" sz="2000" b="0" i="0" u="none" strike="noStrike" kern="1200" cap="none" spc="0" normalizeH="0" baseline="0" noProof="0" dirty="0">
                <a:ln>
                  <a:noFill/>
                </a:ln>
                <a:solidFill>
                  <a:prstClr val="black"/>
                </a:solidFill>
                <a:effectLst/>
                <a:uLnTx/>
                <a:uFillTx/>
                <a:latin typeface="+mn-lt"/>
                <a:ea typeface="+mn-ea"/>
                <a:cs typeface="+mn-cs"/>
              </a:rPr>
              <a:t>S'hauran de deixar els objectes personals, i no s'haurà de tornar mai enrere a buscar companys, germans o altres persones.</a:t>
            </a:r>
          </a:p>
        </p:txBody>
      </p:sp>
    </p:spTree>
    <p:extLst>
      <p:ext uri="{BB962C8B-B14F-4D97-AF65-F5344CB8AC3E}">
        <p14:creationId xmlns:p14="http://schemas.microsoft.com/office/powerpoint/2010/main" val="3136183821"/>
      </p:ext>
    </p:extLst>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538CD5">
                <a:alpha val="49411"/>
              </a:srgbClr>
            </a:gs>
            <a:gs pos="11000">
              <a:srgbClr val="538CD5">
                <a:alpha val="49411"/>
              </a:srgbClr>
            </a:gs>
            <a:gs pos="67000">
              <a:srgbClr val="F8F8F8"/>
            </a:gs>
            <a:gs pos="100000">
              <a:srgbClr val="F8F8F8"/>
            </a:gs>
          </a:gsLst>
          <a:lin ang="18900000" scaled="0"/>
        </a:gradFill>
        <a:effectLst/>
      </p:bgPr>
    </p:bg>
    <p:spTree>
      <p:nvGrpSpPr>
        <p:cNvPr id="1" name="Shape 88"/>
        <p:cNvGrpSpPr/>
        <p:nvPr/>
      </p:nvGrpSpPr>
      <p:grpSpPr>
        <a:xfrm>
          <a:off x="0" y="0"/>
          <a:ext cx="0" cy="0"/>
          <a:chOff x="0" y="0"/>
          <a:chExt cx="0" cy="0"/>
        </a:xfrm>
      </p:grpSpPr>
      <p:sp>
        <p:nvSpPr>
          <p:cNvPr id="89" name="Google Shape;89;p13"/>
          <p:cNvSpPr/>
          <p:nvPr/>
        </p:nvSpPr>
        <p:spPr>
          <a:xfrm>
            <a:off x="191344" y="116632"/>
            <a:ext cx="11844000" cy="756000"/>
          </a:xfrm>
          <a:prstGeom prst="roundRect">
            <a:avLst>
              <a:gd name="adj" fmla="val 16667"/>
            </a:avLst>
          </a:prstGeom>
          <a:solidFill>
            <a:srgbClr val="2B67AF"/>
          </a:solidFill>
          <a:ln w="9525" cap="flat" cmpd="sng">
            <a:solidFill>
              <a:srgbClr val="538CD5"/>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38800" rIns="91425" bIns="45700" anchor="ctr" anchorCtr="0">
            <a:noAutofit/>
          </a:bodyPr>
          <a:lstStyle/>
          <a:p>
            <a:pPr marL="0" marR="0" lvl="0" indent="0" algn="ctr" rtl="0">
              <a:lnSpc>
                <a:spcPct val="100000"/>
              </a:lnSpc>
              <a:spcBef>
                <a:spcPts val="0"/>
              </a:spcBef>
              <a:spcAft>
                <a:spcPts val="0"/>
              </a:spcAft>
              <a:buClr>
                <a:srgbClr val="000000"/>
              </a:buClr>
              <a:buSzPts val="5200"/>
              <a:buFont typeface="Arial"/>
              <a:buNone/>
            </a:pPr>
            <a:r>
              <a:rPr lang="ca-ES" sz="2800" b="1" dirty="0">
                <a:solidFill>
                  <a:srgbClr val="FFFFFF"/>
                </a:solidFill>
                <a:latin typeface="Century Gothic"/>
                <a:ea typeface="Century Gothic"/>
                <a:cs typeface="Century Gothic"/>
                <a:sym typeface="Century Gothic"/>
              </a:rPr>
              <a:t>3</a:t>
            </a:r>
            <a:r>
              <a:rPr lang="ca-ES" sz="2800" b="1" i="0" u="none" strike="noStrike" cap="none" dirty="0">
                <a:solidFill>
                  <a:srgbClr val="FFFFFF"/>
                </a:solidFill>
                <a:latin typeface="Century Gothic"/>
                <a:ea typeface="Century Gothic"/>
                <a:cs typeface="Century Gothic"/>
                <a:sym typeface="Century Gothic"/>
              </a:rPr>
              <a:t>.2. ACTUACIONS EN CAS D’EVACUACIÓ</a:t>
            </a:r>
          </a:p>
        </p:txBody>
      </p:sp>
      <p:pic>
        <p:nvPicPr>
          <p:cNvPr id="90" name="Google Shape;90;p13"/>
          <p:cNvPicPr preferRelativeResize="0"/>
          <p:nvPr/>
        </p:nvPicPr>
        <p:blipFill rotWithShape="1">
          <a:blip r:embed="rId3">
            <a:alphaModFix/>
          </a:blip>
          <a:srcRect/>
          <a:stretch/>
        </p:blipFill>
        <p:spPr>
          <a:xfrm>
            <a:off x="9826100" y="1058601"/>
            <a:ext cx="2209249" cy="620725"/>
          </a:xfrm>
          <a:prstGeom prst="rect">
            <a:avLst/>
          </a:prstGeom>
          <a:noFill/>
          <a:ln>
            <a:noFill/>
          </a:ln>
        </p:spPr>
      </p:pic>
      <p:pic>
        <p:nvPicPr>
          <p:cNvPr id="3" name="Picture 2">
            <a:extLst>
              <a:ext uri="{FF2B5EF4-FFF2-40B4-BE49-F238E27FC236}">
                <a16:creationId xmlns:a16="http://schemas.microsoft.com/office/drawing/2014/main" id="{AD0EB7D1-B32D-4640-AFE2-32988EB25610}"/>
              </a:ext>
            </a:extLst>
          </p:cNvPr>
          <p:cNvPicPr>
            <a:picLocks noChangeAspect="1"/>
          </p:cNvPicPr>
          <p:nvPr/>
        </p:nvPicPr>
        <p:blipFill>
          <a:blip r:embed="rId4"/>
          <a:stretch>
            <a:fillRect/>
          </a:stretch>
        </p:blipFill>
        <p:spPr>
          <a:xfrm>
            <a:off x="1060267" y="1058601"/>
            <a:ext cx="8627635" cy="5802241"/>
          </a:xfrm>
          <a:prstGeom prst="rect">
            <a:avLst/>
          </a:prstGeom>
        </p:spPr>
      </p:pic>
    </p:spTree>
    <p:extLst>
      <p:ext uri="{BB962C8B-B14F-4D97-AF65-F5344CB8AC3E}">
        <p14:creationId xmlns:p14="http://schemas.microsoft.com/office/powerpoint/2010/main" val="1808429442"/>
      </p:ext>
    </p:extLst>
  </p:cSld>
  <p:clrMapOvr>
    <a:masterClrMapping/>
  </p:clrMapOvr>
  <p:transition spd="slow">
    <p:push dir="r"/>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538CD5">
                <a:alpha val="49411"/>
              </a:srgbClr>
            </a:gs>
            <a:gs pos="11000">
              <a:srgbClr val="538CD5">
                <a:alpha val="49411"/>
              </a:srgbClr>
            </a:gs>
            <a:gs pos="67000">
              <a:srgbClr val="F8F8F8"/>
            </a:gs>
            <a:gs pos="100000">
              <a:srgbClr val="F8F8F8"/>
            </a:gs>
          </a:gsLst>
          <a:lin ang="18900000" scaled="0"/>
        </a:gradFill>
        <a:effectLst/>
      </p:bgPr>
    </p:bg>
    <p:spTree>
      <p:nvGrpSpPr>
        <p:cNvPr id="1" name="Shape 88"/>
        <p:cNvGrpSpPr/>
        <p:nvPr/>
      </p:nvGrpSpPr>
      <p:grpSpPr>
        <a:xfrm>
          <a:off x="0" y="0"/>
          <a:ext cx="0" cy="0"/>
          <a:chOff x="0" y="0"/>
          <a:chExt cx="0" cy="0"/>
        </a:xfrm>
      </p:grpSpPr>
      <p:sp>
        <p:nvSpPr>
          <p:cNvPr id="89" name="Google Shape;89;p13"/>
          <p:cNvSpPr/>
          <p:nvPr/>
        </p:nvSpPr>
        <p:spPr>
          <a:xfrm>
            <a:off x="191344" y="116632"/>
            <a:ext cx="11844000" cy="756000"/>
          </a:xfrm>
          <a:prstGeom prst="roundRect">
            <a:avLst>
              <a:gd name="adj" fmla="val 16667"/>
            </a:avLst>
          </a:prstGeom>
          <a:solidFill>
            <a:srgbClr val="2B67AF"/>
          </a:solidFill>
          <a:ln w="9525" cap="flat" cmpd="sng">
            <a:solidFill>
              <a:srgbClr val="538CD5"/>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38800" rIns="91425" bIns="45700" anchor="ctr" anchorCtr="0">
            <a:noAutofit/>
          </a:bodyPr>
          <a:lstStyle/>
          <a:p>
            <a:pPr marL="0" marR="0" lvl="0" indent="0" algn="ctr" rtl="0">
              <a:lnSpc>
                <a:spcPct val="100000"/>
              </a:lnSpc>
              <a:spcBef>
                <a:spcPts val="0"/>
              </a:spcBef>
              <a:spcAft>
                <a:spcPts val="0"/>
              </a:spcAft>
              <a:buClr>
                <a:srgbClr val="000000"/>
              </a:buClr>
              <a:buSzPts val="5200"/>
              <a:buFont typeface="Arial"/>
              <a:buNone/>
            </a:pPr>
            <a:r>
              <a:rPr lang="ca-ES" sz="2800" b="1" dirty="0">
                <a:solidFill>
                  <a:srgbClr val="FFFFFF"/>
                </a:solidFill>
                <a:latin typeface="Century Gothic"/>
                <a:ea typeface="Century Gothic"/>
                <a:cs typeface="Century Gothic"/>
                <a:sym typeface="Century Gothic"/>
              </a:rPr>
              <a:t>3</a:t>
            </a:r>
            <a:r>
              <a:rPr lang="ca-ES" sz="2800" b="1" i="0" u="none" strike="noStrike" cap="none" dirty="0">
                <a:solidFill>
                  <a:srgbClr val="FFFFFF"/>
                </a:solidFill>
                <a:latin typeface="Century Gothic"/>
                <a:ea typeface="Century Gothic"/>
                <a:cs typeface="Century Gothic"/>
                <a:sym typeface="Century Gothic"/>
              </a:rPr>
              <a:t>.2. ACTUACIONS EN CAS D’EVACUACIÓ</a:t>
            </a:r>
          </a:p>
        </p:txBody>
      </p:sp>
      <p:pic>
        <p:nvPicPr>
          <p:cNvPr id="90" name="Google Shape;90;p13"/>
          <p:cNvPicPr preferRelativeResize="0"/>
          <p:nvPr/>
        </p:nvPicPr>
        <p:blipFill rotWithShape="1">
          <a:blip r:embed="rId3">
            <a:alphaModFix/>
          </a:blip>
          <a:srcRect/>
          <a:stretch/>
        </p:blipFill>
        <p:spPr>
          <a:xfrm>
            <a:off x="9826100" y="1058601"/>
            <a:ext cx="2209249" cy="620725"/>
          </a:xfrm>
          <a:prstGeom prst="rect">
            <a:avLst/>
          </a:prstGeom>
          <a:noFill/>
          <a:ln>
            <a:noFill/>
          </a:ln>
        </p:spPr>
      </p:pic>
      <p:pic>
        <p:nvPicPr>
          <p:cNvPr id="2" name="Picture 1">
            <a:extLst>
              <a:ext uri="{FF2B5EF4-FFF2-40B4-BE49-F238E27FC236}">
                <a16:creationId xmlns:a16="http://schemas.microsoft.com/office/drawing/2014/main" id="{2B40C088-EB3F-4627-87F1-79267E11BEE9}"/>
              </a:ext>
            </a:extLst>
          </p:cNvPr>
          <p:cNvPicPr>
            <a:picLocks noChangeAspect="1"/>
          </p:cNvPicPr>
          <p:nvPr/>
        </p:nvPicPr>
        <p:blipFill>
          <a:blip r:embed="rId4"/>
          <a:stretch>
            <a:fillRect/>
          </a:stretch>
        </p:blipFill>
        <p:spPr>
          <a:xfrm>
            <a:off x="1188719" y="938833"/>
            <a:ext cx="8304073" cy="5802535"/>
          </a:xfrm>
          <a:prstGeom prst="rect">
            <a:avLst/>
          </a:prstGeom>
        </p:spPr>
      </p:pic>
    </p:spTree>
    <p:extLst>
      <p:ext uri="{BB962C8B-B14F-4D97-AF65-F5344CB8AC3E}">
        <p14:creationId xmlns:p14="http://schemas.microsoft.com/office/powerpoint/2010/main" val="3992480346"/>
      </p:ext>
    </p:extLst>
  </p:cSld>
  <p:clrMapOvr>
    <a:masterClrMapping/>
  </p:clrMapOvr>
  <p:transition spd="slow">
    <p:push dir="r"/>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538CD5">
                <a:alpha val="49411"/>
              </a:srgbClr>
            </a:gs>
            <a:gs pos="11000">
              <a:srgbClr val="538CD5">
                <a:alpha val="49411"/>
              </a:srgbClr>
            </a:gs>
            <a:gs pos="67000">
              <a:srgbClr val="F8F8F8"/>
            </a:gs>
            <a:gs pos="100000">
              <a:srgbClr val="F8F8F8"/>
            </a:gs>
          </a:gsLst>
          <a:lin ang="18900000" scaled="0"/>
        </a:gradFill>
        <a:effectLst/>
      </p:bgPr>
    </p:bg>
    <p:spTree>
      <p:nvGrpSpPr>
        <p:cNvPr id="1" name="Shape 88"/>
        <p:cNvGrpSpPr/>
        <p:nvPr/>
      </p:nvGrpSpPr>
      <p:grpSpPr>
        <a:xfrm>
          <a:off x="0" y="0"/>
          <a:ext cx="0" cy="0"/>
          <a:chOff x="0" y="0"/>
          <a:chExt cx="0" cy="0"/>
        </a:xfrm>
      </p:grpSpPr>
      <p:sp>
        <p:nvSpPr>
          <p:cNvPr id="89" name="Google Shape;89;p13"/>
          <p:cNvSpPr/>
          <p:nvPr/>
        </p:nvSpPr>
        <p:spPr>
          <a:xfrm>
            <a:off x="191344" y="116632"/>
            <a:ext cx="11844000" cy="756000"/>
          </a:xfrm>
          <a:prstGeom prst="roundRect">
            <a:avLst>
              <a:gd name="adj" fmla="val 16667"/>
            </a:avLst>
          </a:prstGeom>
          <a:solidFill>
            <a:srgbClr val="2B67AF"/>
          </a:solidFill>
          <a:ln w="9525" cap="flat" cmpd="sng">
            <a:solidFill>
              <a:srgbClr val="538CD5"/>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38800" rIns="91425" bIns="45700" anchor="ctr" anchorCtr="0">
            <a:noAutofit/>
          </a:bodyPr>
          <a:lstStyle/>
          <a:p>
            <a:pPr marL="0" marR="0" lvl="0" indent="0" algn="ctr" rtl="0">
              <a:lnSpc>
                <a:spcPct val="100000"/>
              </a:lnSpc>
              <a:spcBef>
                <a:spcPts val="0"/>
              </a:spcBef>
              <a:spcAft>
                <a:spcPts val="0"/>
              </a:spcAft>
              <a:buClr>
                <a:srgbClr val="000000"/>
              </a:buClr>
              <a:buSzPts val="5200"/>
              <a:buFont typeface="Arial"/>
              <a:buNone/>
            </a:pPr>
            <a:r>
              <a:rPr lang="ca-ES" sz="2800" b="1" dirty="0">
                <a:solidFill>
                  <a:srgbClr val="FFFFFF"/>
                </a:solidFill>
                <a:latin typeface="Century Gothic"/>
                <a:ea typeface="Century Gothic"/>
                <a:cs typeface="Century Gothic"/>
                <a:sym typeface="Century Gothic"/>
              </a:rPr>
              <a:t>3</a:t>
            </a:r>
            <a:r>
              <a:rPr lang="ca-ES" sz="2800" b="1" i="0" u="none" strike="noStrike" cap="none" dirty="0">
                <a:solidFill>
                  <a:srgbClr val="FFFFFF"/>
                </a:solidFill>
                <a:latin typeface="Century Gothic"/>
                <a:ea typeface="Century Gothic"/>
                <a:cs typeface="Century Gothic"/>
                <a:sym typeface="Century Gothic"/>
              </a:rPr>
              <a:t>.2. ACTUACIONS EN CAS D’EVACUACIÓ</a:t>
            </a:r>
          </a:p>
        </p:txBody>
      </p:sp>
      <p:pic>
        <p:nvPicPr>
          <p:cNvPr id="90" name="Google Shape;90;p13"/>
          <p:cNvPicPr preferRelativeResize="0"/>
          <p:nvPr/>
        </p:nvPicPr>
        <p:blipFill rotWithShape="1">
          <a:blip r:embed="rId3">
            <a:alphaModFix/>
          </a:blip>
          <a:srcRect/>
          <a:stretch/>
        </p:blipFill>
        <p:spPr>
          <a:xfrm>
            <a:off x="9826100" y="1058601"/>
            <a:ext cx="2209249" cy="620725"/>
          </a:xfrm>
          <a:prstGeom prst="rect">
            <a:avLst/>
          </a:prstGeom>
          <a:noFill/>
          <a:ln>
            <a:noFill/>
          </a:ln>
        </p:spPr>
      </p:pic>
      <p:pic>
        <p:nvPicPr>
          <p:cNvPr id="3" name="Picture 2">
            <a:extLst>
              <a:ext uri="{FF2B5EF4-FFF2-40B4-BE49-F238E27FC236}">
                <a16:creationId xmlns:a16="http://schemas.microsoft.com/office/drawing/2014/main" id="{EB7E0484-98EE-485D-8747-21E36508082B}"/>
              </a:ext>
            </a:extLst>
          </p:cNvPr>
          <p:cNvPicPr>
            <a:picLocks noChangeAspect="1"/>
          </p:cNvPicPr>
          <p:nvPr/>
        </p:nvPicPr>
        <p:blipFill>
          <a:blip r:embed="rId4"/>
          <a:stretch>
            <a:fillRect/>
          </a:stretch>
        </p:blipFill>
        <p:spPr>
          <a:xfrm>
            <a:off x="1003200" y="1141847"/>
            <a:ext cx="8150227" cy="5263493"/>
          </a:xfrm>
          <a:prstGeom prst="rect">
            <a:avLst/>
          </a:prstGeom>
        </p:spPr>
      </p:pic>
    </p:spTree>
    <p:extLst>
      <p:ext uri="{BB962C8B-B14F-4D97-AF65-F5344CB8AC3E}">
        <p14:creationId xmlns:p14="http://schemas.microsoft.com/office/powerpoint/2010/main" val="3818977507"/>
      </p:ext>
    </p:extLst>
  </p:cSld>
  <p:clrMapOvr>
    <a:masterClrMapping/>
  </p:clrMapOvr>
  <p:transition spd="slow">
    <p:push dir="r"/>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538CD5">
                <a:alpha val="49411"/>
              </a:srgbClr>
            </a:gs>
            <a:gs pos="11000">
              <a:srgbClr val="538CD5">
                <a:alpha val="49411"/>
              </a:srgbClr>
            </a:gs>
            <a:gs pos="67000">
              <a:srgbClr val="F8F8F8"/>
            </a:gs>
            <a:gs pos="100000">
              <a:srgbClr val="F8F8F8"/>
            </a:gs>
          </a:gsLst>
          <a:lin ang="18900000" scaled="0"/>
        </a:gradFill>
        <a:effectLst/>
      </p:bgPr>
    </p:bg>
    <p:spTree>
      <p:nvGrpSpPr>
        <p:cNvPr id="1" name="Shape 88"/>
        <p:cNvGrpSpPr/>
        <p:nvPr/>
      </p:nvGrpSpPr>
      <p:grpSpPr>
        <a:xfrm>
          <a:off x="0" y="0"/>
          <a:ext cx="0" cy="0"/>
          <a:chOff x="0" y="0"/>
          <a:chExt cx="0" cy="0"/>
        </a:xfrm>
      </p:grpSpPr>
      <p:sp>
        <p:nvSpPr>
          <p:cNvPr id="89" name="Google Shape;89;p13"/>
          <p:cNvSpPr/>
          <p:nvPr/>
        </p:nvSpPr>
        <p:spPr>
          <a:xfrm>
            <a:off x="191344" y="116632"/>
            <a:ext cx="11844000" cy="756000"/>
          </a:xfrm>
          <a:prstGeom prst="roundRect">
            <a:avLst>
              <a:gd name="adj" fmla="val 16667"/>
            </a:avLst>
          </a:prstGeom>
          <a:solidFill>
            <a:srgbClr val="2B67AF"/>
          </a:solidFill>
          <a:ln w="9525" cap="flat" cmpd="sng">
            <a:solidFill>
              <a:srgbClr val="538CD5"/>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38800" rIns="91425" bIns="45700" anchor="ctr" anchorCtr="0">
            <a:noAutofit/>
          </a:bodyPr>
          <a:lstStyle/>
          <a:p>
            <a:pPr marL="0" marR="0" lvl="0" indent="0" algn="ctr" rtl="0">
              <a:lnSpc>
                <a:spcPct val="100000"/>
              </a:lnSpc>
              <a:spcBef>
                <a:spcPts val="0"/>
              </a:spcBef>
              <a:spcAft>
                <a:spcPts val="0"/>
              </a:spcAft>
              <a:buClr>
                <a:srgbClr val="000000"/>
              </a:buClr>
              <a:buSzPts val="5200"/>
              <a:buFont typeface="Arial"/>
              <a:buNone/>
            </a:pPr>
            <a:r>
              <a:rPr lang="ca-ES" sz="2800" b="1" dirty="0">
                <a:solidFill>
                  <a:srgbClr val="FFFFFF"/>
                </a:solidFill>
                <a:latin typeface="Century Gothic"/>
                <a:ea typeface="Century Gothic"/>
                <a:cs typeface="Century Gothic"/>
                <a:sym typeface="Century Gothic"/>
              </a:rPr>
              <a:t>3</a:t>
            </a:r>
            <a:r>
              <a:rPr lang="ca-ES" sz="2800" b="1" i="0" u="none" strike="noStrike" cap="none" dirty="0">
                <a:solidFill>
                  <a:srgbClr val="FFFFFF"/>
                </a:solidFill>
                <a:latin typeface="Century Gothic"/>
                <a:ea typeface="Century Gothic"/>
                <a:cs typeface="Century Gothic"/>
                <a:sym typeface="Century Gothic"/>
              </a:rPr>
              <a:t>.2. ACTUACIONS EN CAS DE CONFINAMENT</a:t>
            </a:r>
          </a:p>
        </p:txBody>
      </p:sp>
      <p:pic>
        <p:nvPicPr>
          <p:cNvPr id="90" name="Google Shape;90;p13"/>
          <p:cNvPicPr preferRelativeResize="0"/>
          <p:nvPr/>
        </p:nvPicPr>
        <p:blipFill rotWithShape="1">
          <a:blip r:embed="rId3">
            <a:alphaModFix/>
          </a:blip>
          <a:srcRect/>
          <a:stretch/>
        </p:blipFill>
        <p:spPr>
          <a:xfrm>
            <a:off x="9826100" y="1058601"/>
            <a:ext cx="2209249" cy="620725"/>
          </a:xfrm>
          <a:prstGeom prst="rect">
            <a:avLst/>
          </a:prstGeom>
          <a:noFill/>
          <a:ln>
            <a:noFill/>
          </a:ln>
        </p:spPr>
      </p:pic>
      <p:sp>
        <p:nvSpPr>
          <p:cNvPr id="6" name="TextBox 5">
            <a:extLst>
              <a:ext uri="{FF2B5EF4-FFF2-40B4-BE49-F238E27FC236}">
                <a16:creationId xmlns:a16="http://schemas.microsoft.com/office/drawing/2014/main" id="{D9269978-8EB8-4097-91F1-92C55F6CEF5B}"/>
              </a:ext>
            </a:extLst>
          </p:cNvPr>
          <p:cNvSpPr txBox="1"/>
          <p:nvPr/>
        </p:nvSpPr>
        <p:spPr>
          <a:xfrm>
            <a:off x="763571" y="1415420"/>
            <a:ext cx="10482606" cy="409342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2000" b="0" i="0" u="none" strike="noStrike" kern="1200" cap="none" spc="0" normalizeH="0" baseline="0" noProof="0" dirty="0">
                <a:ln>
                  <a:noFill/>
                </a:ln>
                <a:solidFill>
                  <a:prstClr val="black"/>
                </a:solidFill>
                <a:effectLst/>
                <a:uLnTx/>
                <a:uFillTx/>
                <a:latin typeface="+mn-lt"/>
                <a:ea typeface="+mn-ea"/>
                <a:cs typeface="+mn-cs"/>
              </a:rPr>
              <a:t>Quan </a:t>
            </a:r>
            <a:r>
              <a:rPr kumimoji="0" lang="ca-ES" sz="2000" b="1" i="0" u="none" strike="noStrike" kern="1200" cap="none" spc="0" normalizeH="0" baseline="0" noProof="0" dirty="0">
                <a:ln>
                  <a:noFill/>
                </a:ln>
                <a:solidFill>
                  <a:prstClr val="black"/>
                </a:solidFill>
                <a:effectLst/>
                <a:uLnTx/>
                <a:uFillTx/>
                <a:latin typeface="+mn-lt"/>
                <a:ea typeface="+mn-ea"/>
                <a:cs typeface="+mn-cs"/>
              </a:rPr>
              <a:t>escoltem el senyal d'alerta</a:t>
            </a:r>
            <a:r>
              <a:rPr kumimoji="0" lang="ca-ES" sz="20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2000" b="0" i="0" u="none" strike="noStrike" kern="1200" cap="none" spc="0" normalizeH="0" baseline="0" noProof="0" dirty="0">
                <a:ln>
                  <a:noFill/>
                </a:ln>
                <a:solidFill>
                  <a:prstClr val="black"/>
                </a:solidFill>
                <a:effectLst/>
                <a:uLnTx/>
                <a:uFillTx/>
                <a:latin typeface="+mn-lt"/>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a-ES" sz="2000" b="0" i="0" u="none" strike="noStrike" kern="1200" cap="none" spc="0" normalizeH="0" baseline="0" noProof="0" dirty="0">
                <a:ln>
                  <a:noFill/>
                </a:ln>
                <a:solidFill>
                  <a:prstClr val="black"/>
                </a:solidFill>
                <a:effectLst/>
                <a:uLnTx/>
                <a:uFillTx/>
                <a:latin typeface="+mn-lt"/>
                <a:ea typeface="+mn-ea"/>
                <a:cs typeface="+mn-cs"/>
              </a:rPr>
              <a:t>Entrar al centre si som a fora.</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a-ES" sz="2000" b="0" i="0" u="none" strike="noStrike" kern="1200" cap="none" spc="0" normalizeH="0" baseline="0" noProof="0" dirty="0">
                <a:ln>
                  <a:noFill/>
                </a:ln>
                <a:solidFill>
                  <a:prstClr val="black"/>
                </a:solidFill>
                <a:effectLst/>
                <a:uLnTx/>
                <a:uFillTx/>
                <a:latin typeface="+mn-lt"/>
                <a:ea typeface="+mn-ea"/>
                <a:cs typeface="+mn-cs"/>
              </a:rPr>
              <a:t>Anar a la nostra aula si quan sona l'alarma som fora de classe, a la nostra planta</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a-ES" sz="2000" b="1" i="0" u="none" strike="noStrike" kern="1200" cap="none" spc="0" normalizeH="0" baseline="0" noProof="0" dirty="0">
                <a:ln>
                  <a:noFill/>
                </a:ln>
                <a:solidFill>
                  <a:prstClr val="black"/>
                </a:solidFill>
                <a:effectLst/>
                <a:uLnTx/>
                <a:uFillTx/>
                <a:latin typeface="+mn-lt"/>
                <a:ea typeface="+mn-ea"/>
                <a:cs typeface="+mn-cs"/>
              </a:rPr>
              <a:t>Confinar-nos a les aules </a:t>
            </a:r>
            <a:r>
              <a:rPr kumimoji="0" lang="ca-ES" sz="2000" b="0" i="0" u="none" strike="noStrike" kern="1200" cap="none" spc="0" normalizeH="0" baseline="0" noProof="0" dirty="0">
                <a:ln>
                  <a:noFill/>
                </a:ln>
                <a:solidFill>
                  <a:prstClr val="black"/>
                </a:solidFill>
                <a:effectLst/>
                <a:uLnTx/>
                <a:uFillTx/>
                <a:latin typeface="+mn-lt"/>
                <a:ea typeface="+mn-ea"/>
                <a:cs typeface="+mn-cs"/>
              </a:rPr>
              <a:t>i els espais que quedin més resguardats de l'exterior (si pot ser, que no tinguin finestres).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a-ES" sz="2000" b="1" i="0" u="none" strike="noStrike" kern="1200" cap="none" spc="0" normalizeH="0" baseline="0" noProof="0" dirty="0">
                <a:ln>
                  <a:noFill/>
                </a:ln>
                <a:solidFill>
                  <a:prstClr val="black"/>
                </a:solidFill>
                <a:effectLst/>
                <a:uLnTx/>
                <a:uFillTx/>
                <a:latin typeface="+mn-lt"/>
                <a:ea typeface="+mn-ea"/>
                <a:cs typeface="+mn-cs"/>
              </a:rPr>
              <a:t>Tancar les portes i finestres.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a-ES" sz="2000" b="0" i="0" u="sng" strike="noStrike" kern="1200" cap="none" spc="0" normalizeH="0" baseline="0" noProof="0" dirty="0">
                <a:ln>
                  <a:noFill/>
                </a:ln>
                <a:solidFill>
                  <a:prstClr val="black"/>
                </a:solidFill>
                <a:effectLst/>
                <a:uLnTx/>
                <a:uFillTx/>
                <a:latin typeface="+mn-lt"/>
                <a:ea typeface="+mn-ea"/>
                <a:cs typeface="+mn-cs"/>
              </a:rPr>
              <a:t>Si ens hem de traslladar </a:t>
            </a:r>
            <a:r>
              <a:rPr kumimoji="0" lang="ca-ES" sz="2000" b="0" i="0" u="none" strike="noStrike" kern="1200" cap="none" spc="0" normalizeH="0" baseline="0" noProof="0" dirty="0">
                <a:ln>
                  <a:noFill/>
                </a:ln>
                <a:solidFill>
                  <a:prstClr val="black"/>
                </a:solidFill>
                <a:effectLst/>
                <a:uLnTx/>
                <a:uFillTx/>
                <a:latin typeface="+mn-lt"/>
                <a:ea typeface="+mn-ea"/>
                <a:cs typeface="+mn-cs"/>
              </a:rPr>
              <a:t>a una zona del centre més protegida, que no sigui la nostra aula, els alumnes es posaran en </a:t>
            </a:r>
            <a:r>
              <a:rPr kumimoji="0" lang="ca-ES" sz="2000" b="1" i="0" u="none" strike="noStrike" kern="1200" cap="none" spc="0" normalizeH="0" baseline="0" noProof="0" dirty="0">
                <a:ln>
                  <a:noFill/>
                </a:ln>
                <a:solidFill>
                  <a:prstClr val="black"/>
                </a:solidFill>
                <a:effectLst/>
                <a:uLnTx/>
                <a:uFillTx/>
                <a:latin typeface="+mn-lt"/>
                <a:ea typeface="+mn-ea"/>
                <a:cs typeface="+mn-cs"/>
              </a:rPr>
              <a:t>fila índia</a:t>
            </a:r>
            <a:r>
              <a:rPr kumimoji="0" lang="ca-ES" sz="2000" b="0" i="0" u="none" strike="noStrike" kern="1200" cap="none" spc="0" normalizeH="0" baseline="0" noProof="0" dirty="0">
                <a:ln>
                  <a:noFill/>
                </a:ln>
                <a:solidFill>
                  <a:prstClr val="black"/>
                </a:solidFill>
                <a:effectLst/>
                <a:uLnTx/>
                <a:uFillTx/>
                <a:latin typeface="+mn-lt"/>
                <a:ea typeface="+mn-ea"/>
                <a:cs typeface="+mn-cs"/>
              </a:rPr>
              <a:t>, darrera del professor que farà de guia.</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a-ES" sz="2000" b="1" i="0" u="none" strike="noStrike" kern="1200" cap="none" spc="0" normalizeH="0" baseline="0" noProof="0" dirty="0">
                <a:ln>
                  <a:noFill/>
                </a:ln>
                <a:solidFill>
                  <a:prstClr val="black"/>
                </a:solidFill>
                <a:effectLst/>
                <a:uLnTx/>
                <a:uFillTx/>
                <a:latin typeface="+mn-lt"/>
                <a:ea typeface="+mn-ea"/>
                <a:cs typeface="+mn-cs"/>
              </a:rPr>
              <a:t>No sortirem del centre fins que ens ho indiquin les autoritats.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a-ES" sz="2000" b="0" i="0" u="none" strike="noStrike" kern="1200" cap="none" spc="0" normalizeH="0" baseline="0" noProof="0" dirty="0">
                <a:ln>
                  <a:noFill/>
                </a:ln>
                <a:solidFill>
                  <a:prstClr val="black"/>
                </a:solidFill>
                <a:effectLst/>
                <a:uLnTx/>
                <a:uFillTx/>
                <a:latin typeface="+mn-lt"/>
                <a:ea typeface="+mn-ea"/>
                <a:cs typeface="+mn-cs"/>
              </a:rPr>
              <a:t>Si les autoritats ens diuen que ens hem de traslladar, organitzarem els mitjans de transport fins al centre de recepció, que ells determinaran. Nosaltres farem una evacuació ordenada fins al punt de concentració.</a:t>
            </a:r>
          </a:p>
        </p:txBody>
      </p:sp>
    </p:spTree>
    <p:extLst>
      <p:ext uri="{BB962C8B-B14F-4D97-AF65-F5344CB8AC3E}">
        <p14:creationId xmlns:p14="http://schemas.microsoft.com/office/powerpoint/2010/main" val="3698513765"/>
      </p:ext>
    </p:extLst>
  </p:cSld>
  <p:clrMapOvr>
    <a:masterClrMapping/>
  </p:clrMapOvr>
  <p:transition spd="slow">
    <p:push dir="r"/>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538CD5">
                <a:alpha val="49411"/>
              </a:srgbClr>
            </a:gs>
            <a:gs pos="11000">
              <a:srgbClr val="538CD5">
                <a:alpha val="49411"/>
              </a:srgbClr>
            </a:gs>
            <a:gs pos="67000">
              <a:srgbClr val="F8F8F8"/>
            </a:gs>
            <a:gs pos="100000">
              <a:srgbClr val="F8F8F8"/>
            </a:gs>
          </a:gsLst>
          <a:lin ang="18900000" scaled="0"/>
        </a:gradFill>
        <a:effectLst/>
      </p:bgPr>
    </p:bg>
    <p:spTree>
      <p:nvGrpSpPr>
        <p:cNvPr id="1" name="Shape 88"/>
        <p:cNvGrpSpPr/>
        <p:nvPr/>
      </p:nvGrpSpPr>
      <p:grpSpPr>
        <a:xfrm>
          <a:off x="0" y="0"/>
          <a:ext cx="0" cy="0"/>
          <a:chOff x="0" y="0"/>
          <a:chExt cx="0" cy="0"/>
        </a:xfrm>
      </p:grpSpPr>
      <p:sp>
        <p:nvSpPr>
          <p:cNvPr id="89" name="Google Shape;89;p13"/>
          <p:cNvSpPr/>
          <p:nvPr/>
        </p:nvSpPr>
        <p:spPr>
          <a:xfrm>
            <a:off x="174000" y="124192"/>
            <a:ext cx="11844000" cy="756000"/>
          </a:xfrm>
          <a:prstGeom prst="roundRect">
            <a:avLst>
              <a:gd name="adj" fmla="val 16667"/>
            </a:avLst>
          </a:prstGeom>
          <a:solidFill>
            <a:srgbClr val="2B67AF"/>
          </a:solidFill>
          <a:ln w="9525" cap="flat" cmpd="sng">
            <a:solidFill>
              <a:srgbClr val="538CD5"/>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38800" rIns="91425" bIns="45700" anchor="ctr" anchorCtr="0">
            <a:noAutofit/>
          </a:bodyPr>
          <a:lstStyle/>
          <a:p>
            <a:pPr marL="0" marR="0" lvl="0" indent="0" algn="ctr" rtl="0">
              <a:lnSpc>
                <a:spcPct val="100000"/>
              </a:lnSpc>
              <a:spcBef>
                <a:spcPts val="0"/>
              </a:spcBef>
              <a:spcAft>
                <a:spcPts val="0"/>
              </a:spcAft>
              <a:buClr>
                <a:srgbClr val="000000"/>
              </a:buClr>
              <a:buSzPts val="5200"/>
              <a:buFont typeface="Arial"/>
              <a:buNone/>
            </a:pPr>
            <a:endParaRPr lang="ca-ES" sz="2800" b="1" i="0" u="none" strike="noStrike" cap="none" dirty="0">
              <a:solidFill>
                <a:srgbClr val="FFFFFF"/>
              </a:solidFill>
              <a:latin typeface="Century Gothic"/>
              <a:ea typeface="Century Gothic"/>
              <a:cs typeface="Century Gothic"/>
              <a:sym typeface="Century Gothic"/>
            </a:endParaRPr>
          </a:p>
        </p:txBody>
      </p:sp>
      <p:pic>
        <p:nvPicPr>
          <p:cNvPr id="90" name="Google Shape;90;p13"/>
          <p:cNvPicPr preferRelativeResize="0"/>
          <p:nvPr/>
        </p:nvPicPr>
        <p:blipFill rotWithShape="1">
          <a:blip r:embed="rId3">
            <a:alphaModFix/>
          </a:blip>
          <a:srcRect/>
          <a:stretch/>
        </p:blipFill>
        <p:spPr>
          <a:xfrm>
            <a:off x="9826100" y="1058601"/>
            <a:ext cx="2209249" cy="620725"/>
          </a:xfrm>
          <a:prstGeom prst="rect">
            <a:avLst/>
          </a:prstGeom>
          <a:noFill/>
          <a:ln>
            <a:noFill/>
          </a:ln>
        </p:spPr>
      </p:pic>
      <p:sp>
        <p:nvSpPr>
          <p:cNvPr id="7" name="TextBox 6">
            <a:extLst>
              <a:ext uri="{FF2B5EF4-FFF2-40B4-BE49-F238E27FC236}">
                <a16:creationId xmlns:a16="http://schemas.microsoft.com/office/drawing/2014/main" id="{F5CEDF8D-190A-4BE9-B2BB-B12195BBBAF7}"/>
              </a:ext>
            </a:extLst>
          </p:cNvPr>
          <p:cNvSpPr txBox="1"/>
          <p:nvPr/>
        </p:nvSpPr>
        <p:spPr>
          <a:xfrm>
            <a:off x="2547986" y="3161234"/>
            <a:ext cx="7096027" cy="535531"/>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all" spc="0" normalizeH="0" baseline="0" noProof="0" dirty="0">
                <a:ln>
                  <a:noFill/>
                </a:ln>
                <a:solidFill>
                  <a:prstClr val="black"/>
                </a:solidFill>
                <a:effectLst/>
                <a:uLnTx/>
                <a:uFillTx/>
                <a:latin typeface="Century Gothic" panose="020B0502020202020204" pitchFamily="34" charset="0"/>
                <a:ea typeface="+mn-ea"/>
                <a:cs typeface="+mn-cs"/>
              </a:rPr>
              <a:t>GRÀCIES PER LA VOSTRA ATENCIÓ!</a:t>
            </a:r>
          </a:p>
        </p:txBody>
      </p:sp>
    </p:spTree>
    <p:extLst>
      <p:ext uri="{BB962C8B-B14F-4D97-AF65-F5344CB8AC3E}">
        <p14:creationId xmlns:p14="http://schemas.microsoft.com/office/powerpoint/2010/main" val="3550997693"/>
      </p:ext>
    </p:extLst>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538CD5">
                <a:alpha val="49411"/>
              </a:srgbClr>
            </a:gs>
            <a:gs pos="11000">
              <a:srgbClr val="538CD5">
                <a:alpha val="49411"/>
              </a:srgbClr>
            </a:gs>
            <a:gs pos="67000">
              <a:srgbClr val="F8F8F8"/>
            </a:gs>
            <a:gs pos="100000">
              <a:srgbClr val="F8F8F8"/>
            </a:gs>
          </a:gsLst>
          <a:lin ang="18900000" scaled="0"/>
        </a:gradFill>
        <a:effectLst/>
      </p:bgPr>
    </p:bg>
    <p:spTree>
      <p:nvGrpSpPr>
        <p:cNvPr id="1" name="Shape 88"/>
        <p:cNvGrpSpPr/>
        <p:nvPr/>
      </p:nvGrpSpPr>
      <p:grpSpPr>
        <a:xfrm>
          <a:off x="0" y="0"/>
          <a:ext cx="0" cy="0"/>
          <a:chOff x="0" y="0"/>
          <a:chExt cx="0" cy="0"/>
        </a:xfrm>
      </p:grpSpPr>
      <p:sp>
        <p:nvSpPr>
          <p:cNvPr id="89" name="Google Shape;89;p13"/>
          <p:cNvSpPr/>
          <p:nvPr/>
        </p:nvSpPr>
        <p:spPr>
          <a:xfrm>
            <a:off x="191344" y="116632"/>
            <a:ext cx="11844000" cy="756000"/>
          </a:xfrm>
          <a:prstGeom prst="roundRect">
            <a:avLst>
              <a:gd name="adj" fmla="val 16667"/>
            </a:avLst>
          </a:prstGeom>
          <a:solidFill>
            <a:srgbClr val="2B67AF"/>
          </a:solidFill>
          <a:ln w="9525" cap="flat" cmpd="sng">
            <a:solidFill>
              <a:srgbClr val="538CD5"/>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38800" rIns="91425" bIns="45700" anchor="ctr" anchorCtr="0">
            <a:noAutofit/>
          </a:bodyPr>
          <a:lstStyle/>
          <a:p>
            <a:pPr marL="0" marR="0" lvl="0" indent="0" algn="ctr" rtl="0">
              <a:lnSpc>
                <a:spcPct val="100000"/>
              </a:lnSpc>
              <a:spcBef>
                <a:spcPts val="0"/>
              </a:spcBef>
              <a:spcAft>
                <a:spcPts val="0"/>
              </a:spcAft>
              <a:buClr>
                <a:srgbClr val="000000"/>
              </a:buClr>
              <a:buSzPts val="5200"/>
              <a:buFont typeface="Arial"/>
              <a:buNone/>
            </a:pPr>
            <a:r>
              <a:rPr lang="ca-ES" sz="2800" b="1" i="0" u="none" strike="noStrike" cap="none" dirty="0">
                <a:solidFill>
                  <a:srgbClr val="FFFFFF"/>
                </a:solidFill>
                <a:latin typeface="Century Gothic" panose="020B0502020202020204" pitchFamily="34" charset="0"/>
                <a:ea typeface="Century Gothic"/>
                <a:cs typeface="Century Gothic"/>
                <a:sym typeface="Century Gothic"/>
              </a:rPr>
              <a:t>ÍNDEX</a:t>
            </a:r>
            <a:endParaRPr sz="2800" b="1" i="0" u="none" strike="noStrike" cap="none" dirty="0">
              <a:solidFill>
                <a:srgbClr val="FFFFFF"/>
              </a:solidFill>
              <a:latin typeface="Century Gothic"/>
              <a:ea typeface="Century Gothic"/>
              <a:cs typeface="Century Gothic"/>
              <a:sym typeface="Century Gothic"/>
            </a:endParaRPr>
          </a:p>
        </p:txBody>
      </p:sp>
      <p:pic>
        <p:nvPicPr>
          <p:cNvPr id="90" name="Google Shape;90;p13"/>
          <p:cNvPicPr preferRelativeResize="0"/>
          <p:nvPr/>
        </p:nvPicPr>
        <p:blipFill rotWithShape="1">
          <a:blip r:embed="rId3">
            <a:alphaModFix/>
          </a:blip>
          <a:srcRect/>
          <a:stretch/>
        </p:blipFill>
        <p:spPr>
          <a:xfrm>
            <a:off x="9826100" y="1058601"/>
            <a:ext cx="2209249" cy="620725"/>
          </a:xfrm>
          <a:prstGeom prst="rect">
            <a:avLst/>
          </a:prstGeom>
          <a:noFill/>
          <a:ln>
            <a:noFill/>
          </a:ln>
        </p:spPr>
      </p:pic>
      <p:sp>
        <p:nvSpPr>
          <p:cNvPr id="91" name="Google Shape;91;p13"/>
          <p:cNvSpPr txBox="1"/>
          <p:nvPr/>
        </p:nvSpPr>
        <p:spPr>
          <a:xfrm>
            <a:off x="853979" y="1451728"/>
            <a:ext cx="8648240" cy="4609707"/>
          </a:xfrm>
          <a:prstGeom prst="rect">
            <a:avLst/>
          </a:prstGeom>
          <a:noFill/>
          <a:ln>
            <a:noFill/>
          </a:ln>
        </p:spPr>
        <p:txBody>
          <a:bodyPr spcFirstLastPara="1" wrap="square" lIns="91425" tIns="91425" rIns="91425" bIns="91425" anchor="t" anchorCtr="0">
            <a:noAutofit/>
          </a:bodyPr>
          <a:lstStyle/>
          <a:p>
            <a:pPr marL="0" indent="0">
              <a:buNone/>
            </a:pPr>
            <a:r>
              <a:rPr lang="ca-ES" sz="2400" dirty="0">
                <a:latin typeface="+mn-lt"/>
              </a:rPr>
              <a:t>1.- Origen dels Riscos</a:t>
            </a:r>
          </a:p>
          <a:p>
            <a:pPr marL="457200" lvl="1" indent="0">
              <a:buNone/>
            </a:pPr>
            <a:r>
              <a:rPr lang="ca-ES" sz="2400" dirty="0">
                <a:latin typeface="+mn-lt"/>
              </a:rPr>
              <a:t>1.1. Riscos d’origen intern</a:t>
            </a:r>
          </a:p>
          <a:p>
            <a:pPr marL="457200" lvl="1" indent="0">
              <a:buNone/>
            </a:pPr>
            <a:r>
              <a:rPr lang="ca-ES" sz="2400" dirty="0">
                <a:latin typeface="+mn-lt"/>
              </a:rPr>
              <a:t>1.2. Riscos d’origen extern</a:t>
            </a:r>
          </a:p>
          <a:p>
            <a:pPr marL="457200" lvl="1" indent="0">
              <a:buNone/>
            </a:pPr>
            <a:endParaRPr lang="ca-ES" sz="2400" dirty="0">
              <a:latin typeface="+mn-lt"/>
            </a:endParaRPr>
          </a:p>
          <a:p>
            <a:pPr marL="0" indent="0">
              <a:buNone/>
            </a:pPr>
            <a:r>
              <a:rPr lang="ca-ES" sz="2400" dirty="0">
                <a:latin typeface="+mn-lt"/>
              </a:rPr>
              <a:t>2.- Mesures de protecció (Incendis)</a:t>
            </a:r>
          </a:p>
          <a:p>
            <a:pPr marL="0" indent="0">
              <a:buNone/>
            </a:pPr>
            <a:r>
              <a:rPr lang="ca-ES" sz="2400" dirty="0">
                <a:latin typeface="+mn-lt"/>
              </a:rPr>
              <a:t>         2.1. Protecció Passiva (Edifici)</a:t>
            </a:r>
          </a:p>
          <a:p>
            <a:pPr marL="0" indent="0">
              <a:buNone/>
            </a:pPr>
            <a:r>
              <a:rPr lang="ca-ES" sz="2400" dirty="0">
                <a:latin typeface="+mn-lt"/>
              </a:rPr>
              <a:t>         2.2.  Protecció Activa (Mitjans contra incendis)</a:t>
            </a:r>
          </a:p>
          <a:p>
            <a:pPr marL="0" indent="0">
              <a:buNone/>
            </a:pPr>
            <a:endParaRPr lang="ca-ES" sz="2400" dirty="0">
              <a:latin typeface="+mn-lt"/>
            </a:endParaRPr>
          </a:p>
          <a:p>
            <a:pPr marL="0" indent="0">
              <a:buNone/>
            </a:pPr>
            <a:r>
              <a:rPr lang="ca-ES" sz="2400" dirty="0">
                <a:latin typeface="+mn-lt"/>
              </a:rPr>
              <a:t>3.- Pla de Protecció</a:t>
            </a:r>
          </a:p>
          <a:p>
            <a:pPr marL="0" indent="0">
              <a:buNone/>
            </a:pPr>
            <a:r>
              <a:rPr lang="ca-ES" sz="2400" dirty="0">
                <a:latin typeface="+mn-lt"/>
              </a:rPr>
              <a:t>         3.1. Pla d’emergència del centre</a:t>
            </a:r>
          </a:p>
          <a:p>
            <a:pPr marL="0" indent="0">
              <a:buNone/>
            </a:pPr>
            <a:r>
              <a:rPr lang="ca-ES" sz="2400" dirty="0">
                <a:latin typeface="+mn-lt"/>
              </a:rPr>
              <a:t>         3.2. Actuacions en cas d’emergència</a:t>
            </a:r>
          </a:p>
        </p:txBody>
      </p:sp>
    </p:spTree>
    <p:extLst>
      <p:ext uri="{BB962C8B-B14F-4D97-AF65-F5344CB8AC3E}">
        <p14:creationId xmlns:p14="http://schemas.microsoft.com/office/powerpoint/2010/main" val="3730734978"/>
      </p:ext>
    </p:extLst>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538CD5">
                <a:alpha val="49411"/>
              </a:srgbClr>
            </a:gs>
            <a:gs pos="11000">
              <a:srgbClr val="538CD5">
                <a:alpha val="49411"/>
              </a:srgbClr>
            </a:gs>
            <a:gs pos="67000">
              <a:srgbClr val="F8F8F8"/>
            </a:gs>
            <a:gs pos="100000">
              <a:srgbClr val="F8F8F8"/>
            </a:gs>
          </a:gsLst>
          <a:lin ang="18900000" scaled="0"/>
        </a:gradFill>
        <a:effectLst/>
      </p:bgPr>
    </p:bg>
    <p:spTree>
      <p:nvGrpSpPr>
        <p:cNvPr id="1" name="Shape 88"/>
        <p:cNvGrpSpPr/>
        <p:nvPr/>
      </p:nvGrpSpPr>
      <p:grpSpPr>
        <a:xfrm>
          <a:off x="0" y="0"/>
          <a:ext cx="0" cy="0"/>
          <a:chOff x="0" y="0"/>
          <a:chExt cx="0" cy="0"/>
        </a:xfrm>
      </p:grpSpPr>
      <p:sp>
        <p:nvSpPr>
          <p:cNvPr id="89" name="Google Shape;89;p13"/>
          <p:cNvSpPr/>
          <p:nvPr/>
        </p:nvSpPr>
        <p:spPr>
          <a:xfrm>
            <a:off x="173999" y="140944"/>
            <a:ext cx="11844000" cy="756000"/>
          </a:xfrm>
          <a:prstGeom prst="roundRect">
            <a:avLst>
              <a:gd name="adj" fmla="val 16667"/>
            </a:avLst>
          </a:prstGeom>
          <a:solidFill>
            <a:srgbClr val="2B67AF"/>
          </a:solidFill>
          <a:ln w="9525" cap="flat" cmpd="sng">
            <a:solidFill>
              <a:srgbClr val="538CD5"/>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38800" rIns="91425" bIns="45700" anchor="ctr" anchorCtr="0">
            <a:noAutofit/>
          </a:bodyPr>
          <a:lstStyle/>
          <a:p>
            <a:pPr marL="0" marR="0" lvl="0" indent="0" algn="ctr" rtl="0">
              <a:lnSpc>
                <a:spcPct val="100000"/>
              </a:lnSpc>
              <a:spcBef>
                <a:spcPts val="0"/>
              </a:spcBef>
              <a:spcAft>
                <a:spcPts val="0"/>
              </a:spcAft>
              <a:buClr>
                <a:srgbClr val="000000"/>
              </a:buClr>
              <a:buSzPts val="5200"/>
              <a:buFont typeface="Arial"/>
              <a:buNone/>
            </a:pPr>
            <a:r>
              <a:rPr lang="ca-ES" sz="2800" b="1" i="0" u="none" strike="noStrike" cap="none" dirty="0">
                <a:solidFill>
                  <a:srgbClr val="FFFFFF"/>
                </a:solidFill>
                <a:latin typeface="Century Gothic" panose="020B0502020202020204" pitchFamily="34" charset="0"/>
                <a:ea typeface="Century Gothic"/>
                <a:cs typeface="Century Gothic"/>
                <a:sym typeface="Century Gothic"/>
              </a:rPr>
              <a:t>1.1. RISCOS D’ORIGEN INTERN</a:t>
            </a:r>
            <a:endParaRPr sz="2800" b="1" i="0" u="none" strike="noStrike" cap="none" dirty="0">
              <a:solidFill>
                <a:srgbClr val="FFFFFF"/>
              </a:solidFill>
              <a:latin typeface="Century Gothic"/>
              <a:ea typeface="Century Gothic"/>
              <a:cs typeface="Century Gothic"/>
              <a:sym typeface="Century Gothic"/>
            </a:endParaRPr>
          </a:p>
        </p:txBody>
      </p:sp>
      <p:pic>
        <p:nvPicPr>
          <p:cNvPr id="90" name="Google Shape;90;p13"/>
          <p:cNvPicPr preferRelativeResize="0"/>
          <p:nvPr/>
        </p:nvPicPr>
        <p:blipFill rotWithShape="1">
          <a:blip r:embed="rId3">
            <a:alphaModFix/>
          </a:blip>
          <a:srcRect/>
          <a:stretch/>
        </p:blipFill>
        <p:spPr>
          <a:xfrm>
            <a:off x="9826100" y="1058601"/>
            <a:ext cx="2209249" cy="620725"/>
          </a:xfrm>
          <a:prstGeom prst="rect">
            <a:avLst/>
          </a:prstGeom>
          <a:noFill/>
          <a:ln>
            <a:noFill/>
          </a:ln>
        </p:spPr>
      </p:pic>
      <p:sp>
        <p:nvSpPr>
          <p:cNvPr id="91" name="Google Shape;91;p13"/>
          <p:cNvSpPr txBox="1"/>
          <p:nvPr/>
        </p:nvSpPr>
        <p:spPr>
          <a:xfrm>
            <a:off x="853979" y="1451728"/>
            <a:ext cx="8648240" cy="4609707"/>
          </a:xfrm>
          <a:prstGeom prst="rect">
            <a:avLst/>
          </a:prstGeom>
          <a:noFill/>
          <a:ln>
            <a:noFill/>
          </a:ln>
        </p:spPr>
        <p:txBody>
          <a:bodyPr spcFirstLastPara="1" wrap="square" lIns="91425" tIns="91425" rIns="91425" bIns="91425" anchor="t" anchorCtr="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a-ES" sz="2400" b="0" i="0" u="none" strike="noStrike" kern="1200" cap="none" spc="0" normalizeH="0" baseline="0" noProof="0" dirty="0">
                <a:ln>
                  <a:noFill/>
                </a:ln>
                <a:solidFill>
                  <a:prstClr val="black"/>
                </a:solidFill>
                <a:effectLst/>
                <a:uLnTx/>
                <a:uFillTx/>
                <a:latin typeface="+mn-lt"/>
                <a:ea typeface="+mn-ea"/>
                <a:cs typeface="+mn-cs"/>
              </a:rPr>
              <a:t>-Són tota mena de riscos </a:t>
            </a:r>
            <a:r>
              <a:rPr kumimoji="0" lang="ca-ES" sz="2400" b="0" i="0" u="sng" strike="noStrike" kern="1200" cap="none" spc="0" normalizeH="0" baseline="0" noProof="0" dirty="0">
                <a:ln>
                  <a:noFill/>
                </a:ln>
                <a:solidFill>
                  <a:prstClr val="black"/>
                </a:solidFill>
                <a:effectLst/>
                <a:uLnTx/>
                <a:uFillTx/>
                <a:latin typeface="+mn-lt"/>
                <a:ea typeface="+mn-ea"/>
                <a:cs typeface="+mn-cs"/>
              </a:rPr>
              <a:t>generats a l’interior del recinte educatiu</a:t>
            </a:r>
            <a:r>
              <a:rPr kumimoji="0" lang="ca-ES" sz="2400" b="0" i="0" u="none" strike="noStrike" kern="1200" cap="none" spc="0" normalizeH="0" baseline="0" noProof="0" dirty="0">
                <a:ln>
                  <a:noFill/>
                </a:ln>
                <a:solidFill>
                  <a:prstClr val="black"/>
                </a:solidFill>
                <a:effectLst/>
                <a:uLnTx/>
                <a:uFillTx/>
                <a:latin typeface="+mn-lt"/>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a-ES" sz="2400" b="0" i="0" u="none" strike="noStrike" kern="1200" cap="none" spc="0" normalizeH="0" baseline="0" noProof="0" dirty="0">
                <a:ln>
                  <a:noFill/>
                </a:ln>
                <a:solidFill>
                  <a:prstClr val="black"/>
                </a:solidFill>
                <a:effectLst/>
                <a:uLnTx/>
                <a:uFillTx/>
                <a:latin typeface="+mn-lt"/>
                <a:ea typeface="+mn-ea"/>
                <a:cs typeface="+mn-cs"/>
              </a:rPr>
              <a:t>-Dos recintes diferenciats: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a-ES" sz="2400" b="0" i="0" u="none" strike="noStrike" kern="1200" cap="none" spc="0" normalizeH="0" baseline="0" noProof="0" dirty="0">
                <a:ln>
                  <a:noFill/>
                </a:ln>
                <a:solidFill>
                  <a:prstClr val="black"/>
                </a:solidFill>
                <a:effectLst/>
                <a:uLnTx/>
                <a:uFillTx/>
                <a:latin typeface="+mn-lt"/>
                <a:ea typeface="+mn-ea"/>
                <a:cs typeface="+mn-cs"/>
              </a:rPr>
              <a:t>		* El </a:t>
            </a:r>
            <a:r>
              <a:rPr kumimoji="0" lang="ca-ES" sz="2400" b="1" i="0" u="none" strike="noStrike" kern="1200" cap="none" spc="0" normalizeH="0" baseline="0" noProof="0" dirty="0">
                <a:ln>
                  <a:noFill/>
                </a:ln>
                <a:solidFill>
                  <a:prstClr val="black"/>
                </a:solidFill>
                <a:effectLst/>
                <a:uLnTx/>
                <a:uFillTx/>
                <a:latin typeface="+mn-lt"/>
                <a:ea typeface="+mn-ea"/>
                <a:cs typeface="+mn-cs"/>
              </a:rPr>
              <a:t>centre de Jacint </a:t>
            </a:r>
            <a:r>
              <a:rPr kumimoji="0" lang="ca-ES" sz="2400" b="1" i="0" u="none" strike="noStrike" kern="1200" cap="none" spc="0" normalizeH="0" baseline="0" noProof="0" dirty="0" err="1">
                <a:ln>
                  <a:noFill/>
                </a:ln>
                <a:solidFill>
                  <a:prstClr val="black"/>
                </a:solidFill>
                <a:effectLst/>
                <a:uLnTx/>
                <a:uFillTx/>
                <a:latin typeface="+mn-lt"/>
                <a:ea typeface="+mn-ea"/>
                <a:cs typeface="+mn-cs"/>
              </a:rPr>
              <a:t>Barrau</a:t>
            </a:r>
            <a:r>
              <a:rPr kumimoji="0" lang="ca-ES" sz="2400" b="1" i="0" u="none" strike="noStrike" kern="1200" cap="none" spc="0" normalizeH="0" baseline="0" noProof="0" dirty="0">
                <a:ln>
                  <a:noFill/>
                </a:ln>
                <a:solidFill>
                  <a:prstClr val="black"/>
                </a:solidFill>
                <a:effectLst/>
                <a:uLnTx/>
                <a:uFillTx/>
                <a:latin typeface="+mn-lt"/>
                <a:ea typeface="+mn-ea"/>
                <a:cs typeface="+mn-cs"/>
              </a:rPr>
              <a:t>, 1</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a-ES" sz="2400" b="0" i="0" u="none" strike="noStrike" kern="1200" cap="none" spc="0" normalizeH="0" baseline="0" noProof="0" dirty="0">
                <a:ln>
                  <a:noFill/>
                </a:ln>
                <a:solidFill>
                  <a:prstClr val="black"/>
                </a:solidFill>
                <a:effectLst/>
                <a:uLnTx/>
                <a:uFillTx/>
                <a:latin typeface="+mn-lt"/>
                <a:ea typeface="+mn-ea"/>
                <a:cs typeface="+mn-cs"/>
              </a:rPr>
              <a:t>		* Les </a:t>
            </a:r>
            <a:r>
              <a:rPr kumimoji="0" lang="ca-ES" sz="2400" b="1" i="0" u="none" strike="noStrike" kern="1200" cap="none" spc="0" normalizeH="0" baseline="0" noProof="0" dirty="0">
                <a:ln>
                  <a:noFill/>
                </a:ln>
                <a:solidFill>
                  <a:prstClr val="black"/>
                </a:solidFill>
                <a:effectLst/>
                <a:uLnTx/>
                <a:uFillTx/>
                <a:latin typeface="+mn-lt"/>
                <a:ea typeface="+mn-ea"/>
                <a:cs typeface="+mn-cs"/>
              </a:rPr>
              <a:t>aules</a:t>
            </a:r>
            <a:r>
              <a:rPr kumimoji="0" lang="ca-ES" sz="2400" b="0" i="0" u="none" strike="noStrike" kern="1200" cap="none" spc="0" normalizeH="0" baseline="0" noProof="0" dirty="0">
                <a:ln>
                  <a:noFill/>
                </a:ln>
                <a:solidFill>
                  <a:prstClr val="black"/>
                </a:solidFill>
                <a:effectLst/>
                <a:uLnTx/>
                <a:uFillTx/>
                <a:latin typeface="+mn-lt"/>
                <a:ea typeface="+mn-ea"/>
                <a:cs typeface="+mn-cs"/>
              </a:rPr>
              <a:t> ubicades a la </a:t>
            </a:r>
            <a:r>
              <a:rPr kumimoji="0" lang="ca-ES" sz="2400" b="1" i="0" u="none" strike="noStrike" kern="1200" cap="none" spc="0" normalizeH="0" baseline="0" noProof="0" dirty="0">
                <a:ln>
                  <a:noFill/>
                </a:ln>
                <a:solidFill>
                  <a:prstClr val="black"/>
                </a:solidFill>
                <a:effectLst/>
                <a:uLnTx/>
                <a:uFillTx/>
                <a:latin typeface="+mn-lt"/>
                <a:ea typeface="+mn-ea"/>
                <a:cs typeface="+mn-cs"/>
              </a:rPr>
              <a:t>planta baixa de l’antic hospital de Reus</a:t>
            </a:r>
            <a:r>
              <a:rPr kumimoji="0" lang="ca-ES" sz="2400" b="0" i="0" u="none" strike="noStrike" kern="1200" cap="none" spc="0" normalizeH="0" baseline="0" noProof="0" dirty="0">
                <a:ln>
                  <a:noFill/>
                </a:ln>
                <a:solidFill>
                  <a:prstClr val="black"/>
                </a:solidFill>
                <a:effectLst/>
                <a:uLnTx/>
                <a:uFillTx/>
                <a:latin typeface="+mn-lt"/>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a-ES" sz="2400" b="0" i="0" u="none" strike="noStrike" kern="1200" cap="none" spc="0" normalizeH="0" baseline="0" noProof="0" dirty="0">
                <a:ln>
                  <a:noFill/>
                </a:ln>
                <a:solidFill>
                  <a:prstClr val="black"/>
                </a:solidFill>
                <a:effectLst/>
                <a:uLnTx/>
                <a:uFillTx/>
                <a:latin typeface="+mn-lt"/>
                <a:ea typeface="+mn-ea"/>
                <a:cs typeface="+mn-cs"/>
              </a:rPr>
              <a:t>	El principal risc intern al que podem estar sotmesos és l’INCENDI</a:t>
            </a:r>
          </a:p>
        </p:txBody>
      </p:sp>
      <p:pic>
        <p:nvPicPr>
          <p:cNvPr id="4" name="Picture 3">
            <a:extLst>
              <a:ext uri="{FF2B5EF4-FFF2-40B4-BE49-F238E27FC236}">
                <a16:creationId xmlns:a16="http://schemas.microsoft.com/office/drawing/2014/main" id="{F8BC6251-A3A9-43FB-9139-E66D55C28DFB}"/>
              </a:ext>
            </a:extLst>
          </p:cNvPr>
          <p:cNvPicPr>
            <a:picLocks noChangeAspect="1"/>
          </p:cNvPicPr>
          <p:nvPr/>
        </p:nvPicPr>
        <p:blipFill>
          <a:blip r:embed="rId4"/>
          <a:stretch>
            <a:fillRect/>
          </a:stretch>
        </p:blipFill>
        <p:spPr>
          <a:xfrm>
            <a:off x="9615838" y="1923546"/>
            <a:ext cx="2274005" cy="1566808"/>
          </a:xfrm>
          <a:prstGeom prst="rect">
            <a:avLst/>
          </a:prstGeom>
        </p:spPr>
      </p:pic>
      <p:pic>
        <p:nvPicPr>
          <p:cNvPr id="5" name="Picture 4">
            <a:extLst>
              <a:ext uri="{FF2B5EF4-FFF2-40B4-BE49-F238E27FC236}">
                <a16:creationId xmlns:a16="http://schemas.microsoft.com/office/drawing/2014/main" id="{90AA1F12-77D2-4CDC-872F-8953810BC789}"/>
              </a:ext>
            </a:extLst>
          </p:cNvPr>
          <p:cNvPicPr>
            <a:picLocks noChangeAspect="1"/>
          </p:cNvPicPr>
          <p:nvPr/>
        </p:nvPicPr>
        <p:blipFill>
          <a:blip r:embed="rId5"/>
          <a:stretch>
            <a:fillRect/>
          </a:stretch>
        </p:blipFill>
        <p:spPr>
          <a:xfrm>
            <a:off x="5621786" y="4989173"/>
            <a:ext cx="1109568" cy="1170533"/>
          </a:xfrm>
          <a:prstGeom prst="rect">
            <a:avLst/>
          </a:prstGeom>
        </p:spPr>
      </p:pic>
    </p:spTree>
    <p:extLst>
      <p:ext uri="{BB962C8B-B14F-4D97-AF65-F5344CB8AC3E}">
        <p14:creationId xmlns:p14="http://schemas.microsoft.com/office/powerpoint/2010/main" val="246093296"/>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538CD5">
                <a:alpha val="49411"/>
              </a:srgbClr>
            </a:gs>
            <a:gs pos="11000">
              <a:srgbClr val="538CD5">
                <a:alpha val="49411"/>
              </a:srgbClr>
            </a:gs>
            <a:gs pos="67000">
              <a:srgbClr val="F8F8F8"/>
            </a:gs>
            <a:gs pos="100000">
              <a:srgbClr val="F8F8F8"/>
            </a:gs>
          </a:gsLst>
          <a:lin ang="18900000" scaled="0"/>
        </a:gradFill>
        <a:effectLst/>
      </p:bgPr>
    </p:bg>
    <p:spTree>
      <p:nvGrpSpPr>
        <p:cNvPr id="1" name="Shape 88"/>
        <p:cNvGrpSpPr/>
        <p:nvPr/>
      </p:nvGrpSpPr>
      <p:grpSpPr>
        <a:xfrm>
          <a:off x="0" y="0"/>
          <a:ext cx="0" cy="0"/>
          <a:chOff x="0" y="0"/>
          <a:chExt cx="0" cy="0"/>
        </a:xfrm>
      </p:grpSpPr>
      <p:sp>
        <p:nvSpPr>
          <p:cNvPr id="89" name="Google Shape;89;p13"/>
          <p:cNvSpPr/>
          <p:nvPr/>
        </p:nvSpPr>
        <p:spPr>
          <a:xfrm>
            <a:off x="191344" y="116632"/>
            <a:ext cx="11844000" cy="756000"/>
          </a:xfrm>
          <a:prstGeom prst="roundRect">
            <a:avLst>
              <a:gd name="adj" fmla="val 16667"/>
            </a:avLst>
          </a:prstGeom>
          <a:solidFill>
            <a:srgbClr val="2B67AF"/>
          </a:solidFill>
          <a:ln w="9525" cap="flat" cmpd="sng">
            <a:solidFill>
              <a:srgbClr val="538CD5"/>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38800" rIns="91425" bIns="45700" anchor="ctr" anchorCtr="0">
            <a:noAutofit/>
          </a:bodyPr>
          <a:lstStyle/>
          <a:p>
            <a:pPr marL="0" marR="0" lvl="0" indent="0" algn="ctr" rtl="0">
              <a:lnSpc>
                <a:spcPct val="100000"/>
              </a:lnSpc>
              <a:spcBef>
                <a:spcPts val="0"/>
              </a:spcBef>
              <a:spcAft>
                <a:spcPts val="0"/>
              </a:spcAft>
              <a:buClr>
                <a:srgbClr val="000000"/>
              </a:buClr>
              <a:buSzPts val="5200"/>
              <a:buFont typeface="Arial"/>
              <a:buNone/>
            </a:pPr>
            <a:r>
              <a:rPr lang="ca-ES" sz="2800" b="1" i="0" u="none" strike="noStrike" cap="none" dirty="0">
                <a:solidFill>
                  <a:srgbClr val="FFFFFF"/>
                </a:solidFill>
                <a:latin typeface="Century Gothic" panose="020B0502020202020204" pitchFamily="34" charset="0"/>
                <a:ea typeface="Century Gothic"/>
                <a:cs typeface="Century Gothic"/>
                <a:sym typeface="Century Gothic"/>
              </a:rPr>
              <a:t>1.2. RISCOS D’ORIGEN EXTERN</a:t>
            </a:r>
            <a:endParaRPr sz="2800" b="1" i="0" u="none" strike="noStrike" cap="none" dirty="0">
              <a:solidFill>
                <a:srgbClr val="FFFFFF"/>
              </a:solidFill>
              <a:latin typeface="Century Gothic"/>
              <a:ea typeface="Century Gothic"/>
              <a:cs typeface="Century Gothic"/>
              <a:sym typeface="Century Gothic"/>
            </a:endParaRPr>
          </a:p>
        </p:txBody>
      </p:sp>
      <p:pic>
        <p:nvPicPr>
          <p:cNvPr id="90" name="Google Shape;90;p13"/>
          <p:cNvPicPr preferRelativeResize="0"/>
          <p:nvPr/>
        </p:nvPicPr>
        <p:blipFill rotWithShape="1">
          <a:blip r:embed="rId3">
            <a:alphaModFix/>
          </a:blip>
          <a:srcRect/>
          <a:stretch/>
        </p:blipFill>
        <p:spPr>
          <a:xfrm>
            <a:off x="9826100" y="1058601"/>
            <a:ext cx="2209249" cy="620725"/>
          </a:xfrm>
          <a:prstGeom prst="rect">
            <a:avLst/>
          </a:prstGeom>
          <a:noFill/>
          <a:ln>
            <a:noFill/>
          </a:ln>
        </p:spPr>
      </p:pic>
      <p:sp>
        <p:nvSpPr>
          <p:cNvPr id="91" name="Google Shape;91;p13"/>
          <p:cNvSpPr txBox="1"/>
          <p:nvPr/>
        </p:nvSpPr>
        <p:spPr>
          <a:xfrm>
            <a:off x="853979" y="1451728"/>
            <a:ext cx="8648240" cy="4609707"/>
          </a:xfrm>
          <a:prstGeom prst="rect">
            <a:avLst/>
          </a:prstGeom>
          <a:noFill/>
          <a:ln>
            <a:noFill/>
          </a:ln>
        </p:spPr>
        <p:txBody>
          <a:bodyPr spcFirstLastPara="1" wrap="square" lIns="91425" tIns="91425" rIns="91425" bIns="91425" anchor="t" anchorCtr="0">
            <a:noAutofit/>
          </a:bodyPr>
          <a:lstStyle/>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ca-ES" sz="2400" b="0" i="0" u="none" strike="noStrike" kern="1200" cap="none" spc="0" normalizeH="0" baseline="0" noProof="0" dirty="0">
                <a:ln>
                  <a:noFill/>
                </a:ln>
                <a:solidFill>
                  <a:prstClr val="black"/>
                </a:solidFill>
                <a:effectLst/>
                <a:uLnTx/>
                <a:uFillTx/>
                <a:latin typeface="+mn-lt"/>
                <a:ea typeface="+mn-ea"/>
                <a:cs typeface="+mn-cs"/>
              </a:rPr>
              <a:t>Són tota mena de riscos </a:t>
            </a:r>
            <a:r>
              <a:rPr kumimoji="0" lang="ca-ES" sz="2400" b="0" i="0" u="sng" strike="noStrike" kern="1200" cap="none" spc="0" normalizeH="0" baseline="0" noProof="0" dirty="0">
                <a:ln>
                  <a:noFill/>
                </a:ln>
                <a:solidFill>
                  <a:prstClr val="black"/>
                </a:solidFill>
                <a:effectLst/>
                <a:uLnTx/>
                <a:uFillTx/>
                <a:latin typeface="+mn-lt"/>
                <a:ea typeface="+mn-ea"/>
                <a:cs typeface="+mn-cs"/>
              </a:rPr>
              <a:t>generats fora del recinte educatiu </a:t>
            </a:r>
            <a:r>
              <a:rPr kumimoji="0" lang="ca-ES" sz="2400" b="0" i="0" u="none" strike="noStrike" kern="1200" cap="none" spc="0" normalizeH="0" baseline="0" noProof="0" dirty="0">
                <a:ln>
                  <a:noFill/>
                </a:ln>
                <a:solidFill>
                  <a:prstClr val="black"/>
                </a:solidFill>
                <a:effectLst/>
                <a:uLnTx/>
                <a:uFillTx/>
                <a:latin typeface="+mn-lt"/>
                <a:ea typeface="+mn-ea"/>
                <a:cs typeface="+mn-cs"/>
              </a:rPr>
              <a:t>i que poden afectar la comunitat educativa.</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ca-ES" sz="2400" b="0" i="0" u="none" strike="noStrike" kern="1200" cap="none" spc="0" normalizeH="0" baseline="0" noProof="0" dirty="0">
                <a:ln>
                  <a:noFill/>
                </a:ln>
                <a:solidFill>
                  <a:prstClr val="black"/>
                </a:solidFill>
                <a:effectLst/>
                <a:uLnTx/>
                <a:uFillTx/>
                <a:latin typeface="+mn-lt"/>
                <a:ea typeface="+mn-ea"/>
                <a:cs typeface="+mn-cs"/>
              </a:rPr>
              <a:t>Són diversos. El més probable és l’INCENDI en els edificis veïns:</a:t>
            </a:r>
          </a:p>
          <a:p>
            <a:pPr marL="800100" marR="0" lvl="1"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q"/>
              <a:tabLst/>
              <a:defRPr/>
            </a:pPr>
            <a:r>
              <a:rPr kumimoji="0" lang="ca-ES" sz="2400" b="0" i="0" u="none" strike="noStrike" kern="1200" cap="none" spc="0" normalizeH="0" baseline="0" noProof="0" dirty="0">
                <a:ln>
                  <a:noFill/>
                </a:ln>
                <a:solidFill>
                  <a:prstClr val="black"/>
                </a:solidFill>
                <a:effectLst/>
                <a:uLnTx/>
                <a:uFillTx/>
                <a:latin typeface="+mn-lt"/>
                <a:ea typeface="+mn-ea"/>
                <a:cs typeface="+mn-cs"/>
              </a:rPr>
              <a:t>Universitat.</a:t>
            </a:r>
          </a:p>
          <a:p>
            <a:pPr marL="800100" marR="0" lvl="1"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q"/>
              <a:tabLst/>
              <a:defRPr/>
            </a:pPr>
            <a:r>
              <a:rPr kumimoji="0" lang="ca-ES" sz="2400" b="0" i="0" u="none" strike="noStrike" kern="1200" cap="none" spc="0" normalizeH="0" baseline="0" noProof="0" dirty="0">
                <a:ln>
                  <a:noFill/>
                </a:ln>
                <a:solidFill>
                  <a:prstClr val="black"/>
                </a:solidFill>
                <a:effectLst/>
                <a:uLnTx/>
                <a:uFillTx/>
                <a:latin typeface="+mn-lt"/>
                <a:ea typeface="+mn-ea"/>
                <a:cs typeface="+mn-cs"/>
              </a:rPr>
              <a:t>Hospital. </a:t>
            </a:r>
          </a:p>
          <a:p>
            <a:pPr marL="800100" marR="0" lvl="1"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q"/>
              <a:tabLst/>
              <a:defRPr/>
            </a:pPr>
            <a:r>
              <a:rPr kumimoji="0" lang="ca-ES" sz="2400" b="0" i="0" u="none" strike="noStrike" kern="1200" cap="none" spc="0" normalizeH="0" baseline="0" noProof="0" dirty="0">
                <a:ln>
                  <a:noFill/>
                </a:ln>
                <a:solidFill>
                  <a:prstClr val="black"/>
                </a:solidFill>
                <a:effectLst/>
                <a:uLnTx/>
                <a:uFillTx/>
                <a:latin typeface="+mn-lt"/>
                <a:ea typeface="+mn-ea"/>
                <a:cs typeface="+mn-cs"/>
              </a:rPr>
              <a:t>Oficines municipals.</a:t>
            </a:r>
          </a:p>
        </p:txBody>
      </p:sp>
      <p:pic>
        <p:nvPicPr>
          <p:cNvPr id="2" name="Picture 1">
            <a:extLst>
              <a:ext uri="{FF2B5EF4-FFF2-40B4-BE49-F238E27FC236}">
                <a16:creationId xmlns:a16="http://schemas.microsoft.com/office/drawing/2014/main" id="{5BDA522F-624F-407F-9D6F-F8D0EF028469}"/>
              </a:ext>
            </a:extLst>
          </p:cNvPr>
          <p:cNvPicPr>
            <a:picLocks noChangeAspect="1"/>
          </p:cNvPicPr>
          <p:nvPr/>
        </p:nvPicPr>
        <p:blipFill>
          <a:blip r:embed="rId4"/>
          <a:stretch>
            <a:fillRect/>
          </a:stretch>
        </p:blipFill>
        <p:spPr>
          <a:xfrm>
            <a:off x="10452581" y="2014174"/>
            <a:ext cx="1109568" cy="1170533"/>
          </a:xfrm>
          <a:prstGeom prst="rect">
            <a:avLst/>
          </a:prstGeom>
        </p:spPr>
      </p:pic>
      <p:sp>
        <p:nvSpPr>
          <p:cNvPr id="9" name="TextBox 8">
            <a:extLst>
              <a:ext uri="{FF2B5EF4-FFF2-40B4-BE49-F238E27FC236}">
                <a16:creationId xmlns:a16="http://schemas.microsoft.com/office/drawing/2014/main" id="{AC1CDF25-5C22-437E-BD4F-9F53013EAFDB}"/>
              </a:ext>
            </a:extLst>
          </p:cNvPr>
          <p:cNvSpPr txBox="1"/>
          <p:nvPr/>
        </p:nvSpPr>
        <p:spPr>
          <a:xfrm>
            <a:off x="853979" y="4566152"/>
            <a:ext cx="10920099" cy="369332"/>
          </a:xfrm>
          <a:prstGeom prst="rect">
            <a:avLst/>
          </a:prstGeom>
          <a:noFill/>
        </p:spPr>
        <p:txBody>
          <a:bodyPr wrap="square" rtlCol="0">
            <a:spAutoFit/>
          </a:bodyPr>
          <a:lstStyle/>
          <a:p>
            <a:pPr defTabSz="457200">
              <a:buClrTx/>
              <a:buFontTx/>
              <a:buNone/>
            </a:pPr>
            <a:r>
              <a:rPr lang="ca-ES" sz="1800" kern="1200" dirty="0">
                <a:solidFill>
                  <a:prstClr val="black"/>
                </a:solidFill>
                <a:latin typeface="Century Gothic" panose="020B0502020202020204" pitchFamily="34" charset="0"/>
                <a:ea typeface="+mn-ea"/>
                <a:cs typeface="+mn-cs"/>
              </a:rPr>
              <a:t>Accident petroquímic de la Canonja Gener 2020!!!!        Confinament d’unes hores a l’institut</a:t>
            </a:r>
          </a:p>
        </p:txBody>
      </p:sp>
      <p:pic>
        <p:nvPicPr>
          <p:cNvPr id="10" name="Picture 9">
            <a:extLst>
              <a:ext uri="{FF2B5EF4-FFF2-40B4-BE49-F238E27FC236}">
                <a16:creationId xmlns:a16="http://schemas.microsoft.com/office/drawing/2014/main" id="{92E19907-E2E5-408D-9751-A31D64B891C4}"/>
              </a:ext>
            </a:extLst>
          </p:cNvPr>
          <p:cNvPicPr>
            <a:picLocks noChangeAspect="1"/>
          </p:cNvPicPr>
          <p:nvPr/>
        </p:nvPicPr>
        <p:blipFill>
          <a:blip r:embed="rId5"/>
          <a:stretch>
            <a:fillRect/>
          </a:stretch>
        </p:blipFill>
        <p:spPr>
          <a:xfrm>
            <a:off x="3946615" y="5263288"/>
            <a:ext cx="3123184" cy="798147"/>
          </a:xfrm>
          <a:prstGeom prst="rect">
            <a:avLst/>
          </a:prstGeom>
        </p:spPr>
      </p:pic>
      <p:sp>
        <p:nvSpPr>
          <p:cNvPr id="11" name="Arrow: Right 10">
            <a:extLst>
              <a:ext uri="{FF2B5EF4-FFF2-40B4-BE49-F238E27FC236}">
                <a16:creationId xmlns:a16="http://schemas.microsoft.com/office/drawing/2014/main" id="{7A9E97C7-0DA8-4447-B4A9-9285A47D7C57}"/>
              </a:ext>
            </a:extLst>
          </p:cNvPr>
          <p:cNvSpPr/>
          <p:nvPr/>
        </p:nvSpPr>
        <p:spPr>
          <a:xfrm>
            <a:off x="6771949" y="4695130"/>
            <a:ext cx="297850" cy="111376"/>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489530"/>
      </p:ext>
    </p:extLst>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538CD5">
                <a:alpha val="49411"/>
              </a:srgbClr>
            </a:gs>
            <a:gs pos="11000">
              <a:srgbClr val="538CD5">
                <a:alpha val="49411"/>
              </a:srgbClr>
            </a:gs>
            <a:gs pos="67000">
              <a:srgbClr val="F8F8F8"/>
            </a:gs>
            <a:gs pos="100000">
              <a:srgbClr val="F8F8F8"/>
            </a:gs>
          </a:gsLst>
          <a:lin ang="18900000" scaled="0"/>
        </a:gradFill>
        <a:effectLst/>
      </p:bgPr>
    </p:bg>
    <p:spTree>
      <p:nvGrpSpPr>
        <p:cNvPr id="1" name="Shape 88"/>
        <p:cNvGrpSpPr/>
        <p:nvPr/>
      </p:nvGrpSpPr>
      <p:grpSpPr>
        <a:xfrm>
          <a:off x="0" y="0"/>
          <a:ext cx="0" cy="0"/>
          <a:chOff x="0" y="0"/>
          <a:chExt cx="0" cy="0"/>
        </a:xfrm>
      </p:grpSpPr>
      <p:sp>
        <p:nvSpPr>
          <p:cNvPr id="89" name="Google Shape;89;p13"/>
          <p:cNvSpPr/>
          <p:nvPr/>
        </p:nvSpPr>
        <p:spPr>
          <a:xfrm>
            <a:off x="191344" y="116632"/>
            <a:ext cx="11844000" cy="756000"/>
          </a:xfrm>
          <a:prstGeom prst="roundRect">
            <a:avLst>
              <a:gd name="adj" fmla="val 16667"/>
            </a:avLst>
          </a:prstGeom>
          <a:solidFill>
            <a:srgbClr val="2B67AF"/>
          </a:solidFill>
          <a:ln w="9525" cap="flat" cmpd="sng">
            <a:solidFill>
              <a:srgbClr val="538CD5"/>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38800" rIns="91425" bIns="45700" anchor="ctr" anchorCtr="0">
            <a:noAutofit/>
          </a:bodyPr>
          <a:lstStyle/>
          <a:p>
            <a:pPr marL="0" marR="0" lvl="0" indent="0" algn="ctr" rtl="0">
              <a:lnSpc>
                <a:spcPct val="100000"/>
              </a:lnSpc>
              <a:spcBef>
                <a:spcPts val="0"/>
              </a:spcBef>
              <a:spcAft>
                <a:spcPts val="0"/>
              </a:spcAft>
              <a:buClr>
                <a:srgbClr val="000000"/>
              </a:buClr>
              <a:buSzPts val="5200"/>
              <a:buFont typeface="Arial"/>
              <a:buNone/>
            </a:pPr>
            <a:r>
              <a:rPr lang="ca-ES" sz="2800" b="1" i="0" u="none" strike="noStrike" cap="none">
                <a:solidFill>
                  <a:srgbClr val="FFFFFF"/>
                </a:solidFill>
                <a:latin typeface="Century Gothic"/>
                <a:ea typeface="Century Gothic"/>
                <a:cs typeface="Century Gothic"/>
                <a:sym typeface="Century Gothic"/>
              </a:rPr>
              <a:t>2.1. PROTECCIÓ PASSIVA (CONTRA INCENDIS)</a:t>
            </a:r>
            <a:endParaRPr lang="ca-ES" sz="2800" b="1" i="0" u="none" strike="noStrike" cap="none" dirty="0">
              <a:solidFill>
                <a:srgbClr val="FFFFFF"/>
              </a:solidFill>
              <a:latin typeface="Century Gothic"/>
              <a:ea typeface="Century Gothic"/>
              <a:cs typeface="Century Gothic"/>
              <a:sym typeface="Century Gothic"/>
            </a:endParaRPr>
          </a:p>
        </p:txBody>
      </p:sp>
      <p:pic>
        <p:nvPicPr>
          <p:cNvPr id="90" name="Google Shape;90;p13"/>
          <p:cNvPicPr preferRelativeResize="0"/>
          <p:nvPr/>
        </p:nvPicPr>
        <p:blipFill rotWithShape="1">
          <a:blip r:embed="rId3">
            <a:alphaModFix/>
          </a:blip>
          <a:srcRect/>
          <a:stretch/>
        </p:blipFill>
        <p:spPr>
          <a:xfrm>
            <a:off x="9826100" y="1058601"/>
            <a:ext cx="2209249" cy="620725"/>
          </a:xfrm>
          <a:prstGeom prst="rect">
            <a:avLst/>
          </a:prstGeom>
          <a:noFill/>
          <a:ln>
            <a:noFill/>
          </a:ln>
        </p:spPr>
      </p:pic>
      <p:sp>
        <p:nvSpPr>
          <p:cNvPr id="91" name="Google Shape;91;p13"/>
          <p:cNvSpPr txBox="1"/>
          <p:nvPr/>
        </p:nvSpPr>
        <p:spPr>
          <a:xfrm>
            <a:off x="853979" y="1451728"/>
            <a:ext cx="8648240" cy="4609707"/>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a-ES" sz="2400" b="0" i="0" u="none" strike="noStrike" kern="1200" cap="none" spc="0" normalizeH="0" baseline="0" noProof="0" dirty="0">
                <a:ln>
                  <a:noFill/>
                </a:ln>
                <a:solidFill>
                  <a:prstClr val="black"/>
                </a:solidFill>
                <a:effectLst/>
                <a:uLnTx/>
                <a:uFillTx/>
                <a:latin typeface="+mn-lt"/>
                <a:ea typeface="+mn-ea"/>
                <a:cs typeface="+mn-cs"/>
              </a:rPr>
              <a:t>Ens la proporciona el propi edifici: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a-ES" sz="2400" b="0" i="0" u="none" strike="noStrike" kern="1200" cap="none" spc="0" normalizeH="0" baseline="0" noProof="0" dirty="0">
                <a:ln>
                  <a:noFill/>
                </a:ln>
                <a:solidFill>
                  <a:prstClr val="black"/>
                </a:solidFill>
                <a:effectLst/>
                <a:uLnTx/>
                <a:uFillTx/>
                <a:latin typeface="+mn-lt"/>
                <a:ea typeface="+mn-ea"/>
                <a:cs typeface="+mn-cs"/>
              </a:rPr>
              <a:t>A. </a:t>
            </a:r>
            <a:r>
              <a:rPr kumimoji="0" lang="ca-ES" sz="2400" b="0" i="0" u="sng" strike="noStrike" kern="1200" cap="none" spc="0" normalizeH="0" baseline="0" noProof="0" dirty="0">
                <a:ln>
                  <a:noFill/>
                </a:ln>
                <a:solidFill>
                  <a:prstClr val="black"/>
                </a:solidFill>
                <a:effectLst/>
                <a:uLnTx/>
                <a:uFillTx/>
                <a:latin typeface="+mn-lt"/>
                <a:ea typeface="+mn-ea"/>
                <a:cs typeface="+mn-cs"/>
              </a:rPr>
              <a:t>Estructura</a:t>
            </a:r>
            <a:r>
              <a:rPr kumimoji="0" lang="ca-ES" sz="2400" b="0" i="0" u="none" strike="noStrike" kern="1200" cap="none" spc="0" normalizeH="0" baseline="0" noProof="0" dirty="0">
                <a:ln>
                  <a:noFill/>
                </a:ln>
                <a:solidFill>
                  <a:prstClr val="black"/>
                </a:solidFill>
                <a:effectLst/>
                <a:uLnTx/>
                <a:uFillTx/>
                <a:latin typeface="+mn-lt"/>
                <a:ea typeface="+mn-ea"/>
                <a:cs typeface="+mn-cs"/>
              </a:rPr>
              <a:t>: Ha de garantir que resistirà un temps mínim abans de col·lapsar (ensorrar-se)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a-ES" sz="2400" b="0" i="0" u="none" strike="noStrike" kern="1200" cap="none" spc="0" normalizeH="0" baseline="0" noProof="0" dirty="0">
                <a:ln>
                  <a:noFill/>
                </a:ln>
                <a:solidFill>
                  <a:prstClr val="black"/>
                </a:solidFill>
                <a:effectLst/>
                <a:uLnTx/>
                <a:uFillTx/>
                <a:latin typeface="+mn-lt"/>
                <a:ea typeface="+mn-ea"/>
                <a:cs typeface="+mn-cs"/>
              </a:rPr>
              <a:t>	Actualment aquest temps està establert en:</a:t>
            </a:r>
          </a:p>
          <a:p>
            <a:pPr marL="742950" marR="0" lvl="2"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ca-ES" sz="2400" b="0" i="0" u="none" strike="noStrike" kern="1200" cap="none" spc="0" normalizeH="0" baseline="0" noProof="0" dirty="0">
                <a:ln>
                  <a:noFill/>
                </a:ln>
                <a:solidFill>
                  <a:prstClr val="black"/>
                </a:solidFill>
                <a:effectLst/>
                <a:uLnTx/>
                <a:uFillTx/>
                <a:latin typeface="+mn-lt"/>
                <a:ea typeface="+mn-ea"/>
                <a:cs typeface="+mn-cs"/>
              </a:rPr>
              <a:t>Plantes Soterrani : 120 minuts (2 hores)</a:t>
            </a:r>
          </a:p>
          <a:p>
            <a:pPr marL="742950" marR="0" lvl="2"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ca-ES" sz="2400" b="0" i="0" u="none" strike="noStrike" kern="1200" cap="none" spc="0" normalizeH="0" baseline="0" noProof="0" dirty="0">
                <a:ln>
                  <a:noFill/>
                </a:ln>
                <a:solidFill>
                  <a:prstClr val="black"/>
                </a:solidFill>
                <a:effectLst/>
                <a:uLnTx/>
                <a:uFillTx/>
                <a:latin typeface="+mn-lt"/>
                <a:ea typeface="+mn-ea"/>
                <a:cs typeface="+mn-cs"/>
              </a:rPr>
              <a:t>Resta de plantes  :   60 minuts (1 hora)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a-ES" sz="2400" b="0" i="0" u="none" strike="noStrike" kern="1200" cap="none" spc="0" normalizeH="0" baseline="0" noProof="0" dirty="0">
                <a:ln>
                  <a:noFill/>
                </a:ln>
                <a:solidFill>
                  <a:prstClr val="black"/>
                </a:solidFill>
                <a:effectLst/>
                <a:uLnTx/>
                <a:uFillTx/>
                <a:latin typeface="+mn-lt"/>
                <a:ea typeface="+mn-ea"/>
                <a:cs typeface="+mn-cs"/>
              </a:rPr>
              <a:t>B. </a:t>
            </a:r>
            <a:r>
              <a:rPr kumimoji="0" lang="ca-ES" sz="2400" b="0" i="0" u="sng" strike="noStrike" kern="1200" cap="none" spc="0" normalizeH="0" baseline="0" noProof="0" dirty="0" err="1">
                <a:ln>
                  <a:noFill/>
                </a:ln>
                <a:solidFill>
                  <a:prstClr val="black"/>
                </a:solidFill>
                <a:effectLst/>
                <a:uLnTx/>
                <a:uFillTx/>
                <a:latin typeface="+mn-lt"/>
                <a:ea typeface="+mn-ea"/>
                <a:cs typeface="+mn-cs"/>
              </a:rPr>
              <a:t>Sectorització</a:t>
            </a:r>
            <a:r>
              <a:rPr kumimoji="0" lang="ca-ES" sz="2400" b="0" i="0" u="sng" strike="noStrike" kern="1200" cap="none" spc="0" normalizeH="0" baseline="0" noProof="0" dirty="0">
                <a:ln>
                  <a:noFill/>
                </a:ln>
                <a:solidFill>
                  <a:prstClr val="black"/>
                </a:solidFill>
                <a:effectLst/>
                <a:uLnTx/>
                <a:uFillTx/>
                <a:latin typeface="+mn-lt"/>
                <a:ea typeface="+mn-ea"/>
                <a:cs typeface="+mn-cs"/>
              </a:rPr>
              <a:t> de l’edifici</a:t>
            </a:r>
            <a:r>
              <a:rPr kumimoji="0" lang="ca-ES" sz="24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a-ES" sz="2400" b="0" i="0" u="none" strike="noStrike" kern="1200" cap="none" spc="0" normalizeH="0" baseline="0" noProof="0" dirty="0">
                <a:ln>
                  <a:noFill/>
                </a:ln>
                <a:solidFill>
                  <a:prstClr val="black"/>
                </a:solidFill>
                <a:effectLst/>
                <a:uLnTx/>
                <a:uFillTx/>
                <a:latin typeface="+mn-lt"/>
                <a:ea typeface="+mn-ea"/>
                <a:cs typeface="+mn-cs"/>
              </a:rPr>
              <a:t>C. </a:t>
            </a:r>
            <a:r>
              <a:rPr kumimoji="0" lang="ca-ES" sz="2400" b="0" i="0" u="sng" strike="noStrike" kern="1200" cap="none" spc="0" normalizeH="0" baseline="0" noProof="0" dirty="0">
                <a:ln>
                  <a:noFill/>
                </a:ln>
                <a:solidFill>
                  <a:prstClr val="black"/>
                </a:solidFill>
                <a:effectLst/>
                <a:uLnTx/>
                <a:uFillTx/>
                <a:latin typeface="+mn-lt"/>
                <a:ea typeface="+mn-ea"/>
                <a:cs typeface="+mn-cs"/>
              </a:rPr>
              <a:t>Enllumenat d’emergència i senyalització</a:t>
            </a:r>
            <a:r>
              <a:rPr kumimoji="0" lang="ca-ES" sz="2400" b="0" i="0" u="none" strike="noStrike" kern="1200" cap="none" spc="0" normalizeH="0" baseline="0" noProof="0" dirty="0">
                <a:ln>
                  <a:noFill/>
                </a:ln>
                <a:solidFill>
                  <a:prstClr val="black"/>
                </a:solidFill>
                <a:effectLst/>
                <a:uLnTx/>
                <a:uFillTx/>
                <a:latin typeface="+mn-lt"/>
                <a:ea typeface="+mn-ea"/>
                <a:cs typeface="+mn-cs"/>
              </a:rPr>
              <a:t>.</a:t>
            </a:r>
          </a:p>
        </p:txBody>
      </p:sp>
      <p:pic>
        <p:nvPicPr>
          <p:cNvPr id="3" name="Picture 2">
            <a:extLst>
              <a:ext uri="{FF2B5EF4-FFF2-40B4-BE49-F238E27FC236}">
                <a16:creationId xmlns:a16="http://schemas.microsoft.com/office/drawing/2014/main" id="{1DFAB0A3-CA70-46A3-ADDD-96BD2D431C66}"/>
              </a:ext>
            </a:extLst>
          </p:cNvPr>
          <p:cNvPicPr>
            <a:picLocks noChangeAspect="1"/>
          </p:cNvPicPr>
          <p:nvPr/>
        </p:nvPicPr>
        <p:blipFill>
          <a:blip r:embed="rId4"/>
          <a:stretch>
            <a:fillRect/>
          </a:stretch>
        </p:blipFill>
        <p:spPr>
          <a:xfrm>
            <a:off x="7684194" y="2712563"/>
            <a:ext cx="3493311" cy="2932430"/>
          </a:xfrm>
          <a:prstGeom prst="rect">
            <a:avLst/>
          </a:prstGeom>
        </p:spPr>
      </p:pic>
      <p:pic>
        <p:nvPicPr>
          <p:cNvPr id="4" name="Picture 3">
            <a:extLst>
              <a:ext uri="{FF2B5EF4-FFF2-40B4-BE49-F238E27FC236}">
                <a16:creationId xmlns:a16="http://schemas.microsoft.com/office/drawing/2014/main" id="{49B2FC18-A438-40B3-8DAC-11257EE7672A}"/>
              </a:ext>
            </a:extLst>
          </p:cNvPr>
          <p:cNvPicPr>
            <a:picLocks noChangeAspect="1"/>
          </p:cNvPicPr>
          <p:nvPr/>
        </p:nvPicPr>
        <p:blipFill>
          <a:blip r:embed="rId5"/>
          <a:stretch>
            <a:fillRect/>
          </a:stretch>
        </p:blipFill>
        <p:spPr>
          <a:xfrm>
            <a:off x="11177505" y="4050995"/>
            <a:ext cx="1014495" cy="364321"/>
          </a:xfrm>
          <a:prstGeom prst="rect">
            <a:avLst/>
          </a:prstGeom>
        </p:spPr>
      </p:pic>
      <p:pic>
        <p:nvPicPr>
          <p:cNvPr id="5" name="Picture 4">
            <a:extLst>
              <a:ext uri="{FF2B5EF4-FFF2-40B4-BE49-F238E27FC236}">
                <a16:creationId xmlns:a16="http://schemas.microsoft.com/office/drawing/2014/main" id="{B4B9B072-84F4-495F-BD44-3A64104BD864}"/>
              </a:ext>
            </a:extLst>
          </p:cNvPr>
          <p:cNvPicPr>
            <a:picLocks noChangeAspect="1"/>
          </p:cNvPicPr>
          <p:nvPr/>
        </p:nvPicPr>
        <p:blipFill>
          <a:blip r:embed="rId6"/>
          <a:stretch>
            <a:fillRect/>
          </a:stretch>
        </p:blipFill>
        <p:spPr>
          <a:xfrm rot="19698160">
            <a:off x="11091111" y="4349544"/>
            <a:ext cx="513285" cy="126737"/>
          </a:xfrm>
          <a:prstGeom prst="rect">
            <a:avLst/>
          </a:prstGeom>
        </p:spPr>
      </p:pic>
    </p:spTree>
    <p:extLst>
      <p:ext uri="{BB962C8B-B14F-4D97-AF65-F5344CB8AC3E}">
        <p14:creationId xmlns:p14="http://schemas.microsoft.com/office/powerpoint/2010/main" val="2312671113"/>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538CD5">
                <a:alpha val="49411"/>
              </a:srgbClr>
            </a:gs>
            <a:gs pos="11000">
              <a:srgbClr val="538CD5">
                <a:alpha val="49411"/>
              </a:srgbClr>
            </a:gs>
            <a:gs pos="67000">
              <a:srgbClr val="F8F8F8"/>
            </a:gs>
            <a:gs pos="100000">
              <a:srgbClr val="F8F8F8"/>
            </a:gs>
          </a:gsLst>
          <a:lin ang="18900000" scaled="0"/>
        </a:gradFill>
        <a:effectLst/>
      </p:bgPr>
    </p:bg>
    <p:spTree>
      <p:nvGrpSpPr>
        <p:cNvPr id="1" name="Shape 88"/>
        <p:cNvGrpSpPr/>
        <p:nvPr/>
      </p:nvGrpSpPr>
      <p:grpSpPr>
        <a:xfrm>
          <a:off x="0" y="0"/>
          <a:ext cx="0" cy="0"/>
          <a:chOff x="0" y="0"/>
          <a:chExt cx="0" cy="0"/>
        </a:xfrm>
      </p:grpSpPr>
      <p:sp>
        <p:nvSpPr>
          <p:cNvPr id="89" name="Google Shape;89;p13"/>
          <p:cNvSpPr/>
          <p:nvPr/>
        </p:nvSpPr>
        <p:spPr>
          <a:xfrm>
            <a:off x="191344" y="116632"/>
            <a:ext cx="11844000" cy="756000"/>
          </a:xfrm>
          <a:prstGeom prst="roundRect">
            <a:avLst>
              <a:gd name="adj" fmla="val 16667"/>
            </a:avLst>
          </a:prstGeom>
          <a:solidFill>
            <a:srgbClr val="2B67AF"/>
          </a:solidFill>
          <a:ln w="9525" cap="flat" cmpd="sng">
            <a:solidFill>
              <a:srgbClr val="538CD5"/>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38800" rIns="91425" bIns="45700" anchor="ctr" anchorCtr="0">
            <a:noAutofit/>
          </a:bodyPr>
          <a:lstStyle/>
          <a:p>
            <a:pPr marL="0" marR="0" lvl="0" indent="0" algn="ctr" rtl="0">
              <a:lnSpc>
                <a:spcPct val="100000"/>
              </a:lnSpc>
              <a:spcBef>
                <a:spcPts val="0"/>
              </a:spcBef>
              <a:spcAft>
                <a:spcPts val="0"/>
              </a:spcAft>
              <a:buClr>
                <a:srgbClr val="000000"/>
              </a:buClr>
              <a:buSzPts val="5200"/>
              <a:buFont typeface="Arial"/>
              <a:buNone/>
            </a:pPr>
            <a:r>
              <a:rPr lang="ca-ES" sz="2800" b="1" i="0" u="none" strike="noStrike" cap="none">
                <a:solidFill>
                  <a:srgbClr val="FFFFFF"/>
                </a:solidFill>
                <a:latin typeface="Century Gothic"/>
                <a:ea typeface="Century Gothic"/>
                <a:cs typeface="Century Gothic"/>
                <a:sym typeface="Century Gothic"/>
              </a:rPr>
              <a:t>2.1. PROTECCIÓ PASSIVA (CONTRA INCENDIS)</a:t>
            </a:r>
            <a:endParaRPr lang="ca-ES" sz="2800" b="1" i="0" u="none" strike="noStrike" cap="none" dirty="0">
              <a:solidFill>
                <a:srgbClr val="FFFFFF"/>
              </a:solidFill>
              <a:latin typeface="Century Gothic"/>
              <a:ea typeface="Century Gothic"/>
              <a:cs typeface="Century Gothic"/>
              <a:sym typeface="Century Gothic"/>
            </a:endParaRPr>
          </a:p>
        </p:txBody>
      </p:sp>
      <p:pic>
        <p:nvPicPr>
          <p:cNvPr id="90" name="Google Shape;90;p13"/>
          <p:cNvPicPr preferRelativeResize="0"/>
          <p:nvPr/>
        </p:nvPicPr>
        <p:blipFill rotWithShape="1">
          <a:blip r:embed="rId3">
            <a:alphaModFix/>
          </a:blip>
          <a:srcRect/>
          <a:stretch/>
        </p:blipFill>
        <p:spPr>
          <a:xfrm>
            <a:off x="9826100" y="1058601"/>
            <a:ext cx="2209249" cy="620725"/>
          </a:xfrm>
          <a:prstGeom prst="rect">
            <a:avLst/>
          </a:prstGeom>
          <a:noFill/>
          <a:ln>
            <a:noFill/>
          </a:ln>
        </p:spPr>
      </p:pic>
      <p:pic>
        <p:nvPicPr>
          <p:cNvPr id="6" name="Picture 5">
            <a:extLst>
              <a:ext uri="{FF2B5EF4-FFF2-40B4-BE49-F238E27FC236}">
                <a16:creationId xmlns:a16="http://schemas.microsoft.com/office/drawing/2014/main" id="{F9006D92-4843-4E40-924B-BE51B416D0FE}"/>
              </a:ext>
            </a:extLst>
          </p:cNvPr>
          <p:cNvPicPr>
            <a:picLocks noChangeAspect="1"/>
          </p:cNvPicPr>
          <p:nvPr/>
        </p:nvPicPr>
        <p:blipFill>
          <a:blip r:embed="rId4"/>
          <a:stretch>
            <a:fillRect/>
          </a:stretch>
        </p:blipFill>
        <p:spPr>
          <a:xfrm>
            <a:off x="2462212" y="1657350"/>
            <a:ext cx="7267575" cy="3543300"/>
          </a:xfrm>
          <a:prstGeom prst="rect">
            <a:avLst/>
          </a:prstGeom>
        </p:spPr>
      </p:pic>
    </p:spTree>
    <p:extLst>
      <p:ext uri="{BB962C8B-B14F-4D97-AF65-F5344CB8AC3E}">
        <p14:creationId xmlns:p14="http://schemas.microsoft.com/office/powerpoint/2010/main" val="689864457"/>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538CD5">
                <a:alpha val="49411"/>
              </a:srgbClr>
            </a:gs>
            <a:gs pos="11000">
              <a:srgbClr val="538CD5">
                <a:alpha val="49411"/>
              </a:srgbClr>
            </a:gs>
            <a:gs pos="67000">
              <a:srgbClr val="F8F8F8"/>
            </a:gs>
            <a:gs pos="100000">
              <a:srgbClr val="F8F8F8"/>
            </a:gs>
          </a:gsLst>
          <a:lin ang="18900000" scaled="0"/>
        </a:gradFill>
        <a:effectLst/>
      </p:bgPr>
    </p:bg>
    <p:spTree>
      <p:nvGrpSpPr>
        <p:cNvPr id="1" name="Shape 88"/>
        <p:cNvGrpSpPr/>
        <p:nvPr/>
      </p:nvGrpSpPr>
      <p:grpSpPr>
        <a:xfrm>
          <a:off x="0" y="0"/>
          <a:ext cx="0" cy="0"/>
          <a:chOff x="0" y="0"/>
          <a:chExt cx="0" cy="0"/>
        </a:xfrm>
      </p:grpSpPr>
      <p:pic>
        <p:nvPicPr>
          <p:cNvPr id="7" name="Picture 6">
            <a:extLst>
              <a:ext uri="{FF2B5EF4-FFF2-40B4-BE49-F238E27FC236}">
                <a16:creationId xmlns:a16="http://schemas.microsoft.com/office/drawing/2014/main" id="{75D44916-B7FF-4E51-82A1-C9071C1AC7B6}"/>
              </a:ext>
            </a:extLst>
          </p:cNvPr>
          <p:cNvPicPr>
            <a:picLocks noChangeAspect="1"/>
          </p:cNvPicPr>
          <p:nvPr/>
        </p:nvPicPr>
        <p:blipFill>
          <a:blip r:embed="rId3"/>
          <a:stretch>
            <a:fillRect/>
          </a:stretch>
        </p:blipFill>
        <p:spPr>
          <a:xfrm>
            <a:off x="6957425" y="4438327"/>
            <a:ext cx="2066723" cy="1786283"/>
          </a:xfrm>
          <a:prstGeom prst="rect">
            <a:avLst/>
          </a:prstGeom>
        </p:spPr>
      </p:pic>
      <p:sp>
        <p:nvSpPr>
          <p:cNvPr id="89" name="Google Shape;89;p13"/>
          <p:cNvSpPr/>
          <p:nvPr/>
        </p:nvSpPr>
        <p:spPr>
          <a:xfrm>
            <a:off x="191344" y="116632"/>
            <a:ext cx="11844000" cy="756000"/>
          </a:xfrm>
          <a:prstGeom prst="roundRect">
            <a:avLst>
              <a:gd name="adj" fmla="val 16667"/>
            </a:avLst>
          </a:prstGeom>
          <a:solidFill>
            <a:srgbClr val="2B67AF"/>
          </a:solidFill>
          <a:ln w="9525" cap="flat" cmpd="sng">
            <a:solidFill>
              <a:srgbClr val="538CD5"/>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38800" rIns="91425" bIns="45700" anchor="ctr" anchorCtr="0">
            <a:noAutofit/>
          </a:bodyPr>
          <a:lstStyle/>
          <a:p>
            <a:pPr marL="0" marR="0" lvl="0" indent="0" algn="ctr" rtl="0">
              <a:lnSpc>
                <a:spcPct val="100000"/>
              </a:lnSpc>
              <a:spcBef>
                <a:spcPts val="0"/>
              </a:spcBef>
              <a:spcAft>
                <a:spcPts val="0"/>
              </a:spcAft>
              <a:buClr>
                <a:srgbClr val="000000"/>
              </a:buClr>
              <a:buSzPts val="5200"/>
              <a:buFont typeface="Arial"/>
              <a:buNone/>
            </a:pPr>
            <a:r>
              <a:rPr lang="ca-ES" sz="2800" b="1" i="0" u="none" strike="noStrike" cap="none" dirty="0">
                <a:solidFill>
                  <a:srgbClr val="FFFFFF"/>
                </a:solidFill>
                <a:latin typeface="Century Gothic"/>
                <a:ea typeface="Century Gothic"/>
                <a:cs typeface="Century Gothic"/>
                <a:sym typeface="Century Gothic"/>
              </a:rPr>
              <a:t>2.2. PROTECCIÓ ACTIVA (CONTRA INCENDIS)</a:t>
            </a:r>
          </a:p>
        </p:txBody>
      </p:sp>
      <p:pic>
        <p:nvPicPr>
          <p:cNvPr id="90" name="Google Shape;90;p13"/>
          <p:cNvPicPr preferRelativeResize="0"/>
          <p:nvPr/>
        </p:nvPicPr>
        <p:blipFill rotWithShape="1">
          <a:blip r:embed="rId4">
            <a:alphaModFix/>
          </a:blip>
          <a:srcRect/>
          <a:stretch/>
        </p:blipFill>
        <p:spPr>
          <a:xfrm>
            <a:off x="9826100" y="1058601"/>
            <a:ext cx="2209249" cy="620725"/>
          </a:xfrm>
          <a:prstGeom prst="rect">
            <a:avLst/>
          </a:prstGeom>
          <a:noFill/>
          <a:ln>
            <a:noFill/>
          </a:ln>
        </p:spPr>
      </p:pic>
      <p:sp>
        <p:nvSpPr>
          <p:cNvPr id="6" name="TextBox 5">
            <a:extLst>
              <a:ext uri="{FF2B5EF4-FFF2-40B4-BE49-F238E27FC236}">
                <a16:creationId xmlns:a16="http://schemas.microsoft.com/office/drawing/2014/main" id="{D7C4B5B5-20A5-41CE-B0C6-AD76791411DD}"/>
              </a:ext>
            </a:extLst>
          </p:cNvPr>
          <p:cNvSpPr txBox="1"/>
          <p:nvPr/>
        </p:nvSpPr>
        <p:spPr>
          <a:xfrm>
            <a:off x="718794" y="1855265"/>
            <a:ext cx="6094428" cy="2739724"/>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ca-ES" sz="2400" b="0" i="0" u="none" strike="noStrike" kern="1200" cap="none" spc="0" normalizeH="0" baseline="0" noProof="0" dirty="0">
                <a:ln>
                  <a:noFill/>
                </a:ln>
                <a:solidFill>
                  <a:prstClr val="black"/>
                </a:solidFill>
                <a:effectLst/>
                <a:uLnTx/>
                <a:uFillTx/>
                <a:latin typeface="+mn-lt"/>
                <a:ea typeface="+mn-ea"/>
                <a:cs typeface="+mn-cs"/>
              </a:rPr>
              <a:t>Diferents instal·lacions de que disposa el centre per a fer front a l’incendi. </a:t>
            </a:r>
          </a:p>
          <a:p>
            <a:pPr marL="800100" marR="0" lvl="1"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q"/>
              <a:tabLst/>
              <a:defRPr/>
            </a:pPr>
            <a:r>
              <a:rPr kumimoji="0" lang="ca-ES" sz="2400" b="0" i="0" u="none" strike="noStrike" kern="1200" cap="none" spc="0" normalizeH="0" baseline="0" noProof="0" dirty="0">
                <a:ln>
                  <a:noFill/>
                </a:ln>
                <a:solidFill>
                  <a:prstClr val="black"/>
                </a:solidFill>
                <a:effectLst/>
                <a:uLnTx/>
                <a:uFillTx/>
                <a:latin typeface="+mn-lt"/>
                <a:ea typeface="+mn-ea"/>
                <a:cs typeface="+mn-cs"/>
              </a:rPr>
              <a:t>Detectors d’incendis.</a:t>
            </a:r>
          </a:p>
          <a:p>
            <a:pPr marL="800100" marR="0" lvl="1"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q"/>
              <a:tabLst/>
              <a:defRPr/>
            </a:pPr>
            <a:endParaRPr kumimoji="0" lang="ca-ES" sz="2400" b="0" i="0" u="none" strike="noStrike" kern="1200" cap="none" spc="0" normalizeH="0" baseline="0" noProof="0" dirty="0">
              <a:ln>
                <a:noFill/>
              </a:ln>
              <a:solidFill>
                <a:prstClr val="black"/>
              </a:solidFill>
              <a:effectLst/>
              <a:uLnTx/>
              <a:uFillTx/>
              <a:latin typeface="+mn-lt"/>
              <a:ea typeface="+mn-ea"/>
              <a:cs typeface="+mn-cs"/>
            </a:endParaRPr>
          </a:p>
          <a:p>
            <a:pPr marL="800100" marR="0" lvl="1"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q"/>
              <a:tabLst/>
              <a:defRPr/>
            </a:pPr>
            <a:r>
              <a:rPr kumimoji="0" lang="ca-ES" sz="2400" b="0" i="0" u="none" strike="noStrike" kern="1200" cap="none" spc="0" normalizeH="0" baseline="0" noProof="0" dirty="0">
                <a:ln>
                  <a:noFill/>
                </a:ln>
                <a:solidFill>
                  <a:prstClr val="black"/>
                </a:solidFill>
                <a:effectLst/>
                <a:uLnTx/>
                <a:uFillTx/>
                <a:latin typeface="+mn-lt"/>
                <a:ea typeface="+mn-ea"/>
                <a:cs typeface="+mn-cs"/>
              </a:rPr>
              <a:t>Polsadors d’alarma.</a:t>
            </a:r>
          </a:p>
          <a:p>
            <a:pPr marL="800100" marR="0" lvl="1"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q"/>
              <a:tabLst/>
              <a:defRPr/>
            </a:pPr>
            <a:endParaRPr kumimoji="0" lang="ca-ES" sz="2400" b="0" i="0" u="none" strike="noStrike" kern="1200" cap="none" spc="0" normalizeH="0" baseline="0" noProof="0" dirty="0">
              <a:ln>
                <a:noFill/>
              </a:ln>
              <a:solidFill>
                <a:prstClr val="black"/>
              </a:solidFill>
              <a:effectLst/>
              <a:uLnTx/>
              <a:uFillTx/>
              <a:latin typeface="+mn-lt"/>
              <a:ea typeface="+mn-ea"/>
              <a:cs typeface="+mn-cs"/>
            </a:endParaRPr>
          </a:p>
          <a:p>
            <a:pPr marL="800100" marR="0" lvl="1"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q"/>
              <a:tabLst/>
              <a:defRPr/>
            </a:pPr>
            <a:r>
              <a:rPr kumimoji="0" lang="ca-ES" sz="2400" b="0" i="0" u="none" strike="noStrike" kern="1200" cap="none" spc="0" normalizeH="0" baseline="0" noProof="0" dirty="0">
                <a:ln>
                  <a:noFill/>
                </a:ln>
                <a:solidFill>
                  <a:prstClr val="black"/>
                </a:solidFill>
                <a:effectLst/>
                <a:uLnTx/>
                <a:uFillTx/>
                <a:latin typeface="+mn-lt"/>
                <a:ea typeface="+mn-ea"/>
                <a:cs typeface="+mn-cs"/>
              </a:rPr>
              <a:t>Extintors:</a:t>
            </a:r>
          </a:p>
        </p:txBody>
      </p:sp>
      <p:pic>
        <p:nvPicPr>
          <p:cNvPr id="3" name="Picture 2">
            <a:extLst>
              <a:ext uri="{FF2B5EF4-FFF2-40B4-BE49-F238E27FC236}">
                <a16:creationId xmlns:a16="http://schemas.microsoft.com/office/drawing/2014/main" id="{CB329FEA-AA03-48F2-9523-29ED55088113}"/>
              </a:ext>
            </a:extLst>
          </p:cNvPr>
          <p:cNvPicPr>
            <a:picLocks noChangeAspect="1"/>
          </p:cNvPicPr>
          <p:nvPr/>
        </p:nvPicPr>
        <p:blipFill>
          <a:blip r:embed="rId5"/>
          <a:stretch>
            <a:fillRect/>
          </a:stretch>
        </p:blipFill>
        <p:spPr>
          <a:xfrm>
            <a:off x="4523096" y="2633764"/>
            <a:ext cx="786452" cy="591363"/>
          </a:xfrm>
          <a:prstGeom prst="rect">
            <a:avLst/>
          </a:prstGeom>
        </p:spPr>
      </p:pic>
      <p:pic>
        <p:nvPicPr>
          <p:cNvPr id="4" name="Picture 3">
            <a:extLst>
              <a:ext uri="{FF2B5EF4-FFF2-40B4-BE49-F238E27FC236}">
                <a16:creationId xmlns:a16="http://schemas.microsoft.com/office/drawing/2014/main" id="{DF229B82-5224-460B-81B8-816E79649923}"/>
              </a:ext>
            </a:extLst>
          </p:cNvPr>
          <p:cNvPicPr>
            <a:picLocks noChangeAspect="1"/>
          </p:cNvPicPr>
          <p:nvPr/>
        </p:nvPicPr>
        <p:blipFill>
          <a:blip r:embed="rId6"/>
          <a:stretch>
            <a:fillRect/>
          </a:stretch>
        </p:blipFill>
        <p:spPr>
          <a:xfrm>
            <a:off x="4523096" y="3421308"/>
            <a:ext cx="786452" cy="786452"/>
          </a:xfrm>
          <a:prstGeom prst="rect">
            <a:avLst/>
          </a:prstGeom>
        </p:spPr>
      </p:pic>
      <p:pic>
        <p:nvPicPr>
          <p:cNvPr id="5" name="Picture 4">
            <a:extLst>
              <a:ext uri="{FF2B5EF4-FFF2-40B4-BE49-F238E27FC236}">
                <a16:creationId xmlns:a16="http://schemas.microsoft.com/office/drawing/2014/main" id="{FBED8A3A-684E-4F9A-87FC-297AD383B02D}"/>
              </a:ext>
            </a:extLst>
          </p:cNvPr>
          <p:cNvPicPr>
            <a:picLocks noChangeAspect="1"/>
          </p:cNvPicPr>
          <p:nvPr/>
        </p:nvPicPr>
        <p:blipFill>
          <a:blip r:embed="rId7"/>
          <a:stretch>
            <a:fillRect/>
          </a:stretch>
        </p:blipFill>
        <p:spPr>
          <a:xfrm>
            <a:off x="3511072" y="4403941"/>
            <a:ext cx="1798476" cy="1798476"/>
          </a:xfrm>
          <a:prstGeom prst="rect">
            <a:avLst/>
          </a:prstGeom>
        </p:spPr>
      </p:pic>
      <p:pic>
        <p:nvPicPr>
          <p:cNvPr id="8" name="Picture 7">
            <a:extLst>
              <a:ext uri="{FF2B5EF4-FFF2-40B4-BE49-F238E27FC236}">
                <a16:creationId xmlns:a16="http://schemas.microsoft.com/office/drawing/2014/main" id="{9971100B-86CB-4FAA-A427-23B0B5F87857}"/>
              </a:ext>
            </a:extLst>
          </p:cNvPr>
          <p:cNvPicPr>
            <a:picLocks noChangeAspect="1"/>
          </p:cNvPicPr>
          <p:nvPr/>
        </p:nvPicPr>
        <p:blipFill>
          <a:blip r:embed="rId8"/>
          <a:stretch>
            <a:fillRect/>
          </a:stretch>
        </p:blipFill>
        <p:spPr>
          <a:xfrm>
            <a:off x="8954296" y="4444424"/>
            <a:ext cx="871804" cy="1780186"/>
          </a:xfrm>
          <a:prstGeom prst="rect">
            <a:avLst/>
          </a:prstGeom>
        </p:spPr>
      </p:pic>
      <p:pic>
        <p:nvPicPr>
          <p:cNvPr id="9" name="Picture 8">
            <a:extLst>
              <a:ext uri="{FF2B5EF4-FFF2-40B4-BE49-F238E27FC236}">
                <a16:creationId xmlns:a16="http://schemas.microsoft.com/office/drawing/2014/main" id="{BF571CDF-6FBC-421D-B8C3-DB0084FF2365}"/>
              </a:ext>
            </a:extLst>
          </p:cNvPr>
          <p:cNvPicPr>
            <a:picLocks noChangeAspect="1"/>
          </p:cNvPicPr>
          <p:nvPr/>
        </p:nvPicPr>
        <p:blipFill>
          <a:blip r:embed="rId9"/>
          <a:stretch>
            <a:fillRect/>
          </a:stretch>
        </p:blipFill>
        <p:spPr>
          <a:xfrm>
            <a:off x="2923084" y="6224610"/>
            <a:ext cx="3267739" cy="634039"/>
          </a:xfrm>
          <a:prstGeom prst="rect">
            <a:avLst/>
          </a:prstGeom>
        </p:spPr>
      </p:pic>
      <p:sp>
        <p:nvSpPr>
          <p:cNvPr id="13" name="TextBox 12">
            <a:extLst>
              <a:ext uri="{FF2B5EF4-FFF2-40B4-BE49-F238E27FC236}">
                <a16:creationId xmlns:a16="http://schemas.microsoft.com/office/drawing/2014/main" id="{98C71C60-E3C1-4787-B086-62EBD75E408A}"/>
              </a:ext>
            </a:extLst>
          </p:cNvPr>
          <p:cNvSpPr txBox="1"/>
          <p:nvPr/>
        </p:nvSpPr>
        <p:spPr>
          <a:xfrm>
            <a:off x="7609329" y="6224610"/>
            <a:ext cx="2689934" cy="338554"/>
          </a:xfrm>
          <a:prstGeom prst="rect">
            <a:avLst/>
          </a:prstGeom>
          <a:noFill/>
        </p:spPr>
        <p:txBody>
          <a:bodyPr wrap="square" rtlCol="0">
            <a:spAutoFit/>
          </a:bodyPr>
          <a:lstStyle/>
          <a:p>
            <a:pPr defTabSz="457200">
              <a:buClrTx/>
              <a:buFontTx/>
              <a:buNone/>
            </a:pPr>
            <a:r>
              <a:rPr lang="ca-ES" sz="1600" kern="1200" dirty="0">
                <a:solidFill>
                  <a:prstClr val="black"/>
                </a:solidFill>
                <a:latin typeface="Calibri" panose="020F0502020204030204"/>
                <a:ea typeface="+mn-ea"/>
                <a:cs typeface="+mn-cs"/>
              </a:rPr>
              <a:t>Extintors de CO</a:t>
            </a:r>
            <a:r>
              <a:rPr lang="ca-ES" sz="1600" kern="1200" baseline="-25000" dirty="0">
                <a:solidFill>
                  <a:prstClr val="black"/>
                </a:solidFill>
                <a:latin typeface="Calibri" panose="020F0502020204030204"/>
                <a:ea typeface="+mn-ea"/>
                <a:cs typeface="+mn-cs"/>
              </a:rPr>
              <a:t>2</a:t>
            </a:r>
            <a:endParaRPr lang="ca-ES" sz="16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650335666"/>
      </p:ext>
    </p:extLst>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538CD5">
                <a:alpha val="49411"/>
              </a:srgbClr>
            </a:gs>
            <a:gs pos="11000">
              <a:srgbClr val="538CD5">
                <a:alpha val="49411"/>
              </a:srgbClr>
            </a:gs>
            <a:gs pos="67000">
              <a:srgbClr val="F8F8F8"/>
            </a:gs>
            <a:gs pos="100000">
              <a:srgbClr val="F8F8F8"/>
            </a:gs>
          </a:gsLst>
          <a:lin ang="18900000" scaled="0"/>
        </a:gradFill>
        <a:effectLst/>
      </p:bgPr>
    </p:bg>
    <p:spTree>
      <p:nvGrpSpPr>
        <p:cNvPr id="1" name="Shape 88"/>
        <p:cNvGrpSpPr/>
        <p:nvPr/>
      </p:nvGrpSpPr>
      <p:grpSpPr>
        <a:xfrm>
          <a:off x="0" y="0"/>
          <a:ext cx="0" cy="0"/>
          <a:chOff x="0" y="0"/>
          <a:chExt cx="0" cy="0"/>
        </a:xfrm>
      </p:grpSpPr>
      <p:sp>
        <p:nvSpPr>
          <p:cNvPr id="89" name="Google Shape;89;p13"/>
          <p:cNvSpPr/>
          <p:nvPr/>
        </p:nvSpPr>
        <p:spPr>
          <a:xfrm>
            <a:off x="191344" y="116632"/>
            <a:ext cx="11844000" cy="756000"/>
          </a:xfrm>
          <a:prstGeom prst="roundRect">
            <a:avLst>
              <a:gd name="adj" fmla="val 16667"/>
            </a:avLst>
          </a:prstGeom>
          <a:solidFill>
            <a:srgbClr val="2B67AF"/>
          </a:solidFill>
          <a:ln w="9525" cap="flat" cmpd="sng">
            <a:solidFill>
              <a:srgbClr val="538CD5"/>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38800" rIns="91425" bIns="45700" anchor="ctr" anchorCtr="0">
            <a:noAutofit/>
          </a:bodyPr>
          <a:lstStyle/>
          <a:p>
            <a:pPr marL="0" marR="0" lvl="0" indent="0" algn="ctr" rtl="0">
              <a:lnSpc>
                <a:spcPct val="100000"/>
              </a:lnSpc>
              <a:spcBef>
                <a:spcPts val="0"/>
              </a:spcBef>
              <a:spcAft>
                <a:spcPts val="0"/>
              </a:spcAft>
              <a:buClr>
                <a:srgbClr val="000000"/>
              </a:buClr>
              <a:buSzPts val="5200"/>
              <a:buFont typeface="Arial"/>
              <a:buNone/>
            </a:pPr>
            <a:r>
              <a:rPr lang="ca-ES" sz="2800" b="1" i="0" u="none" strike="noStrike" cap="none" dirty="0">
                <a:solidFill>
                  <a:srgbClr val="FFFFFF"/>
                </a:solidFill>
                <a:latin typeface="Century Gothic"/>
                <a:ea typeface="Century Gothic"/>
                <a:cs typeface="Century Gothic"/>
                <a:sym typeface="Century Gothic"/>
              </a:rPr>
              <a:t>2.2. PROTECCIÓ ACTIVA (CONTRA INCENDIS)</a:t>
            </a:r>
          </a:p>
        </p:txBody>
      </p:sp>
      <p:pic>
        <p:nvPicPr>
          <p:cNvPr id="90" name="Google Shape;90;p13"/>
          <p:cNvPicPr preferRelativeResize="0"/>
          <p:nvPr/>
        </p:nvPicPr>
        <p:blipFill rotWithShape="1">
          <a:blip r:embed="rId3">
            <a:alphaModFix/>
          </a:blip>
          <a:srcRect/>
          <a:stretch/>
        </p:blipFill>
        <p:spPr>
          <a:xfrm>
            <a:off x="9826100" y="1058601"/>
            <a:ext cx="2209249" cy="620725"/>
          </a:xfrm>
          <a:prstGeom prst="rect">
            <a:avLst/>
          </a:prstGeom>
          <a:noFill/>
          <a:ln>
            <a:noFill/>
          </a:ln>
        </p:spPr>
      </p:pic>
      <p:pic>
        <p:nvPicPr>
          <p:cNvPr id="2" name="Picture 1">
            <a:extLst>
              <a:ext uri="{FF2B5EF4-FFF2-40B4-BE49-F238E27FC236}">
                <a16:creationId xmlns:a16="http://schemas.microsoft.com/office/drawing/2014/main" id="{122FC2B2-C60C-4F5C-B3FD-03CC89D831E2}"/>
              </a:ext>
            </a:extLst>
          </p:cNvPr>
          <p:cNvPicPr>
            <a:picLocks noChangeAspect="1"/>
          </p:cNvPicPr>
          <p:nvPr/>
        </p:nvPicPr>
        <p:blipFill>
          <a:blip r:embed="rId4"/>
          <a:stretch>
            <a:fillRect/>
          </a:stretch>
        </p:blipFill>
        <p:spPr>
          <a:xfrm>
            <a:off x="1429630" y="1798058"/>
            <a:ext cx="8144962" cy="3865199"/>
          </a:xfrm>
          <a:prstGeom prst="rect">
            <a:avLst/>
          </a:prstGeom>
        </p:spPr>
      </p:pic>
    </p:spTree>
    <p:extLst>
      <p:ext uri="{BB962C8B-B14F-4D97-AF65-F5344CB8AC3E}">
        <p14:creationId xmlns:p14="http://schemas.microsoft.com/office/powerpoint/2010/main" val="1165870138"/>
      </p:ext>
    </p:extLst>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538CD5">
                <a:alpha val="49411"/>
              </a:srgbClr>
            </a:gs>
            <a:gs pos="11000">
              <a:srgbClr val="538CD5">
                <a:alpha val="49411"/>
              </a:srgbClr>
            </a:gs>
            <a:gs pos="67000">
              <a:srgbClr val="F8F8F8"/>
            </a:gs>
            <a:gs pos="100000">
              <a:srgbClr val="F8F8F8"/>
            </a:gs>
          </a:gsLst>
          <a:lin ang="18900000" scaled="0"/>
        </a:gradFill>
        <a:effectLst/>
      </p:bgPr>
    </p:bg>
    <p:spTree>
      <p:nvGrpSpPr>
        <p:cNvPr id="1" name="Shape 88"/>
        <p:cNvGrpSpPr/>
        <p:nvPr/>
      </p:nvGrpSpPr>
      <p:grpSpPr>
        <a:xfrm>
          <a:off x="0" y="0"/>
          <a:ext cx="0" cy="0"/>
          <a:chOff x="0" y="0"/>
          <a:chExt cx="0" cy="0"/>
        </a:xfrm>
      </p:grpSpPr>
      <p:sp>
        <p:nvSpPr>
          <p:cNvPr id="89" name="Google Shape;89;p13"/>
          <p:cNvSpPr/>
          <p:nvPr/>
        </p:nvSpPr>
        <p:spPr>
          <a:xfrm>
            <a:off x="191344" y="116632"/>
            <a:ext cx="11844000" cy="756000"/>
          </a:xfrm>
          <a:prstGeom prst="roundRect">
            <a:avLst>
              <a:gd name="adj" fmla="val 16667"/>
            </a:avLst>
          </a:prstGeom>
          <a:solidFill>
            <a:srgbClr val="2B67AF"/>
          </a:solidFill>
          <a:ln w="9525" cap="flat" cmpd="sng">
            <a:solidFill>
              <a:srgbClr val="538CD5"/>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38800" rIns="91425" bIns="45700" anchor="ctr" anchorCtr="0">
            <a:noAutofit/>
          </a:bodyPr>
          <a:lstStyle/>
          <a:p>
            <a:pPr marL="0" marR="0" lvl="0" indent="0" algn="ctr" rtl="0">
              <a:lnSpc>
                <a:spcPct val="100000"/>
              </a:lnSpc>
              <a:spcBef>
                <a:spcPts val="0"/>
              </a:spcBef>
              <a:spcAft>
                <a:spcPts val="0"/>
              </a:spcAft>
              <a:buClr>
                <a:srgbClr val="000000"/>
              </a:buClr>
              <a:buSzPts val="5200"/>
              <a:buFont typeface="Arial"/>
              <a:buNone/>
            </a:pPr>
            <a:r>
              <a:rPr lang="ca-ES" sz="2800" b="1" i="0" u="none" strike="noStrike" cap="none" dirty="0">
                <a:solidFill>
                  <a:srgbClr val="FFFFFF"/>
                </a:solidFill>
                <a:latin typeface="Century Gothic"/>
                <a:ea typeface="Century Gothic"/>
                <a:cs typeface="Century Gothic"/>
                <a:sym typeface="Century Gothic"/>
              </a:rPr>
              <a:t>2.2. PROTECCIÓ ACTIVA (CONTRA INCENDIS)</a:t>
            </a:r>
          </a:p>
        </p:txBody>
      </p:sp>
      <p:pic>
        <p:nvPicPr>
          <p:cNvPr id="90" name="Google Shape;90;p13"/>
          <p:cNvPicPr preferRelativeResize="0"/>
          <p:nvPr/>
        </p:nvPicPr>
        <p:blipFill rotWithShape="1">
          <a:blip r:embed="rId4">
            <a:alphaModFix/>
          </a:blip>
          <a:srcRect/>
          <a:stretch/>
        </p:blipFill>
        <p:spPr>
          <a:xfrm>
            <a:off x="9826100" y="1058601"/>
            <a:ext cx="2209249" cy="620725"/>
          </a:xfrm>
          <a:prstGeom prst="rect">
            <a:avLst/>
          </a:prstGeom>
          <a:noFill/>
          <a:ln>
            <a:noFill/>
          </a:ln>
        </p:spPr>
      </p:pic>
      <p:sp>
        <p:nvSpPr>
          <p:cNvPr id="5" name="Title 1">
            <a:extLst>
              <a:ext uri="{FF2B5EF4-FFF2-40B4-BE49-F238E27FC236}">
                <a16:creationId xmlns:a16="http://schemas.microsoft.com/office/drawing/2014/main" id="{63EFA589-359E-4D0F-A033-731A2B0FD2B4}"/>
              </a:ext>
            </a:extLst>
          </p:cNvPr>
          <p:cNvSpPr txBox="1">
            <a:spLocks/>
          </p:cNvSpPr>
          <p:nvPr/>
        </p:nvSpPr>
        <p:spPr>
          <a:xfrm>
            <a:off x="480618" y="1454969"/>
            <a:ext cx="9603275" cy="58713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ca-ES" sz="2400" b="0" i="0" u="none" strike="noStrike" kern="1200" cap="none" spc="0" normalizeH="0" baseline="0" noProof="0" dirty="0">
                <a:ln>
                  <a:noFill/>
                </a:ln>
                <a:solidFill>
                  <a:sysClr val="windowText" lastClr="000000"/>
                </a:solidFill>
                <a:effectLst/>
                <a:uLnTx/>
                <a:uFillTx/>
                <a:latin typeface="+mn-lt"/>
                <a:ea typeface="+mj-ea"/>
                <a:cs typeface="+mj-cs"/>
              </a:rPr>
              <a:t>CONSELLS EN L’ÚS D’EXTINTORS</a:t>
            </a:r>
          </a:p>
        </p:txBody>
      </p:sp>
      <p:pic>
        <p:nvPicPr>
          <p:cNvPr id="3" name="Online Media 2" title="Consells en l'ús d'extintors">
            <a:hlinkClick r:id="" action="ppaction://media"/>
            <a:extLst>
              <a:ext uri="{FF2B5EF4-FFF2-40B4-BE49-F238E27FC236}">
                <a16:creationId xmlns:a16="http://schemas.microsoft.com/office/drawing/2014/main" id="{CB762F26-EC25-4CA1-891E-60014D69404C}"/>
              </a:ext>
            </a:extLst>
          </p:cNvPr>
          <p:cNvPicPr>
            <a:picLocks noRot="1" noChangeAspect="1"/>
          </p:cNvPicPr>
          <p:nvPr>
            <a:videoFile r:link="rId1"/>
          </p:nvPr>
        </p:nvPicPr>
        <p:blipFill>
          <a:blip r:embed="rId5"/>
          <a:stretch>
            <a:fillRect/>
          </a:stretch>
        </p:blipFill>
        <p:spPr>
          <a:xfrm>
            <a:off x="3741918" y="2533813"/>
            <a:ext cx="5078262" cy="2869218"/>
          </a:xfrm>
          <a:prstGeom prst="rect">
            <a:avLst/>
          </a:prstGeom>
        </p:spPr>
      </p:pic>
    </p:spTree>
    <p:extLst>
      <p:ext uri="{BB962C8B-B14F-4D97-AF65-F5344CB8AC3E}">
        <p14:creationId xmlns:p14="http://schemas.microsoft.com/office/powerpoint/2010/main" val="51334239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6_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757</Words>
  <Application>Microsoft Office PowerPoint</Application>
  <PresentationFormat>Widescreen</PresentationFormat>
  <Paragraphs>102</Paragraphs>
  <Slides>17</Slides>
  <Notes>17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Century Gothic</vt:lpstr>
      <vt:lpstr>Courier New</vt:lpstr>
      <vt:lpstr>Calibri</vt:lpstr>
      <vt:lpstr>Wingdings</vt:lpstr>
      <vt:lpstr>6_Tema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esther R</dc:creator>
  <cp:lastModifiedBy>esther R</cp:lastModifiedBy>
  <cp:revision>10</cp:revision>
  <dcterms:modified xsi:type="dcterms:W3CDTF">2021-03-02T13:40:37Z</dcterms:modified>
</cp:coreProperties>
</file>