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2" r:id="rId19"/>
    <p:sldId id="269" r:id="rId20"/>
    <p:sldId id="270" r:id="rId21"/>
    <p:sldId id="267" r:id="rId22"/>
    <p:sldId id="266" r:id="rId23"/>
    <p:sldId id="271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95E73-8C90-4133-9880-2C33810BD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D2F5CB-7B81-4F6C-9F16-31AAE2C51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7960FB-310F-4AEC-9723-9D457833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D8A72-B3BE-4387-BCFA-40A53BC2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392E2-217B-4E8E-B8B9-D8F25E67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400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97D85-1B2C-4B29-804C-EF1E7D40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7BADE3-8F00-490E-A6F3-7C15D7440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81F09-A835-4002-A022-B4886D6C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68F12-92A1-4AC6-AA0F-C2A62B3E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2960C-BDA4-4635-88D7-7FD9508A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565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46F4CB-AFE0-409C-84E3-13514E1FB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A5F624-760C-4CE9-90D0-204600C4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1C072-5BA4-4F36-AA3E-95B3FC0D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156B85-700C-484B-B6BD-849862FC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0DC0FD-F35B-4D9C-96EF-BDE7F52B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253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6108F-43AB-4D81-9CB7-1D4DC809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0C0E8-B91F-4E3D-AF50-3360F1152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003C9-E0B3-4C88-A32C-27C732D2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3E4B1-1B35-41DD-9852-A45A5A50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CC1244-3322-4825-BA75-78FA5F9D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576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7C51-3D1A-485D-9518-B1FD7143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3835DF-06BE-4F0C-A01A-3ED9DEBD2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988B4C-8E3D-4129-B974-38C1FBE7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2A0D6A-5429-4719-AD87-73FC67B8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AE9EBE-ACE4-4083-85BE-3C2A0D3B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50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F2226-C500-4632-9BEB-E87666A2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86EBC-0FB4-4603-879A-5DAC173C7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85126A-02E6-4517-BA11-0D7894567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1A79D1-2A56-4509-82F0-8BA543F8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2004FA-E020-434C-A815-4920BD80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2545AA-5284-4B35-9245-35DDCC8C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54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62DFE-0D7D-4255-ADA1-82E7763D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E2DFC1-B783-4260-96C4-88389CFF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D3FC1-9E61-45FD-AB8B-F03A5145D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A236A5-AECF-4FC2-A070-18B4F71EC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C7C15B-31C0-4EDC-84C4-6B290EBA5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F184C6-AF22-4400-9923-9A248723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B95B99-DA04-473D-8C93-02F76002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1B1126-40B7-463F-A372-EB4AD575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731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E22D2-368F-4FA6-8F55-34DB4258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ECD44C-0CF9-4CB8-8EF1-2D08BB2D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8EFB91-44C0-4790-A0DA-F2DC2AA4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000B59-1576-4257-B517-FD18452D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01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92F527-CBB0-4CD8-838E-3BEB8B5A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C7CE31-20F7-4F8E-9241-1C3A1DC6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3FC403-CE49-4314-AE86-29547E42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341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8F1A8-410B-4783-8C45-A591543F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27EA6-BFC7-43D2-9790-C147F95A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AB8FD4-E24E-4CF8-A7D9-0533DABF4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255B77-57FF-48BE-A69F-F98A5DD9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1DA30C-DFF7-46C9-854C-293D5F94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46F4BC-092B-4A51-9E74-303FFBA6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457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6E0E2-7F99-4CD1-8BC2-A58F119C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650E9A-D1E0-4172-9D14-82D621852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15F3E0-5131-4F1E-B645-C9C2EAD2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9143E1-5206-416C-9C19-5B858977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190931-DEE8-4607-BB32-C1D3625B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2A279-86CD-4484-8B5D-8018CC5B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939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7A2C23-5938-47CA-91D4-F9C48D57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D8BB2-ADB3-43F7-9937-54361984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158DA6-4C2B-4A94-A019-4088324CE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6212A-4143-4AB3-A7C2-622828813E0F}" type="datetimeFigureOut">
              <a:rPr lang="ca-ES" smtClean="0"/>
              <a:t>24/2/2021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6591D-3084-4897-A591-D17A4EE35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E294DA-302D-4CE6-A7C7-7ADF818A1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A7FF-0AD7-4F49-8DB7-042FA94D7E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4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a9LLVTAJOw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chMEKtpem_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0-2SBMvwsD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9A078-D181-4B43-BE31-26CC9212B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856" y="3172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a-ES" dirty="0"/>
              <a:t>Ajudar al pacient amb dificultats respiratòries. </a:t>
            </a:r>
            <a:r>
              <a:rPr lang="ca-ES" dirty="0" err="1"/>
              <a:t>Oxigenoteràpia</a:t>
            </a:r>
            <a:endParaRPr lang="ca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0D0F060-065A-4C96-888A-1DF751A48B4A}"/>
              </a:ext>
            </a:extLst>
          </p:cNvPr>
          <p:cNvCxnSpPr/>
          <p:nvPr/>
        </p:nvCxnSpPr>
        <p:spPr>
          <a:xfrm>
            <a:off x="414758" y="2737593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21530432-7C43-4F5F-AD09-73F2AA1B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3" y="3251492"/>
            <a:ext cx="4112211" cy="2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9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142310"/>
            <a:ext cx="11197389" cy="233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PULSIOXIMETRIA</a:t>
            </a:r>
          </a:p>
          <a:p>
            <a:pPr marL="682713" marR="7614" indent="-670024" algn="just">
              <a:lnSpc>
                <a:spcPts val="2678"/>
              </a:lnSpc>
              <a:spcBef>
                <a:spcPts val="355"/>
              </a:spcBef>
              <a:buFont typeface="Times New Roman"/>
              <a:buChar char="•"/>
              <a:tabLst>
                <a:tab pos="682713" algn="l"/>
              </a:tabLst>
            </a:pPr>
            <a:r>
              <a:rPr lang="ca-ES" sz="2000" spc="-5">
                <a:cs typeface="Arial"/>
              </a:rPr>
              <a:t>És la mesura i l'enregistrament de la concentració d'oxigen </a:t>
            </a:r>
            <a:r>
              <a:rPr lang="ca-ES" sz="2000" spc="-10">
                <a:cs typeface="Arial"/>
              </a:rPr>
              <a:t>en  </a:t>
            </a:r>
            <a:r>
              <a:rPr lang="ca-ES" sz="2000" spc="-5">
                <a:cs typeface="Arial"/>
              </a:rPr>
              <a:t>sang</a:t>
            </a:r>
            <a:r>
              <a:rPr lang="ca-ES" sz="2000">
                <a:cs typeface="Arial"/>
              </a:rPr>
              <a:t> </a:t>
            </a:r>
            <a:r>
              <a:rPr lang="ca-ES" sz="2000" spc="-20">
                <a:cs typeface="Arial"/>
              </a:rPr>
              <a:t>capil·lar.</a:t>
            </a:r>
            <a:endParaRPr lang="ca-ES" sz="2000">
              <a:cs typeface="Arial"/>
            </a:endParaRPr>
          </a:p>
          <a:p>
            <a:pPr marL="682713" marR="5076" indent="-670024" algn="just">
              <a:lnSpc>
                <a:spcPts val="2678"/>
              </a:lnSpc>
              <a:spcBef>
                <a:spcPts val="1394"/>
              </a:spcBef>
              <a:buFont typeface="Times New Roman"/>
              <a:buChar char="•"/>
              <a:tabLst>
                <a:tab pos="682713" algn="l"/>
              </a:tabLst>
            </a:pPr>
            <a:r>
              <a:rPr lang="ca-ES" sz="2000">
                <a:cs typeface="Arial"/>
              </a:rPr>
              <a:t>Mesura </a:t>
            </a:r>
            <a:r>
              <a:rPr lang="ca-ES" sz="2000" spc="-5">
                <a:cs typeface="Arial"/>
              </a:rPr>
              <a:t>de manera continuada (monitoritzada) </a:t>
            </a:r>
            <a:r>
              <a:rPr lang="ca-ES" sz="2000">
                <a:cs typeface="Arial"/>
              </a:rPr>
              <a:t>la </a:t>
            </a:r>
            <a:r>
              <a:rPr lang="ca-ES" sz="2000" spc="-5">
                <a:cs typeface="Arial"/>
              </a:rPr>
              <a:t>saturació  d'oxigen (SatO</a:t>
            </a:r>
            <a:r>
              <a:rPr lang="ca-ES" sz="2000" spc="-7" baseline="-27777">
                <a:cs typeface="Arial"/>
              </a:rPr>
              <a:t>2 </a:t>
            </a:r>
            <a:r>
              <a:rPr lang="ca-ES" sz="2000" spc="-5">
                <a:cs typeface="Arial"/>
              </a:rPr>
              <a:t>o SpO</a:t>
            </a:r>
            <a:r>
              <a:rPr lang="ca-ES" sz="2000" spc="-7" baseline="-27777">
                <a:cs typeface="Arial"/>
              </a:rPr>
              <a:t>2</a:t>
            </a:r>
            <a:r>
              <a:rPr lang="ca-ES" sz="2000" spc="-5">
                <a:cs typeface="Arial"/>
              </a:rPr>
              <a:t>) en % i la freqüència cardíaca </a:t>
            </a:r>
            <a:r>
              <a:rPr lang="ca-ES" sz="2000">
                <a:cs typeface="Arial"/>
              </a:rPr>
              <a:t>(FC)  </a:t>
            </a:r>
            <a:r>
              <a:rPr lang="ca-ES" sz="2000" spc="-5">
                <a:cs typeface="Arial"/>
              </a:rPr>
              <a:t>en ppm o</a:t>
            </a:r>
            <a:r>
              <a:rPr lang="ca-ES" sz="2000" spc="10">
                <a:cs typeface="Arial"/>
              </a:rPr>
              <a:t> </a:t>
            </a:r>
            <a:r>
              <a:rPr lang="ca-ES" sz="2000" spc="-5">
                <a:cs typeface="Arial"/>
              </a:rPr>
              <a:t>bpm.</a:t>
            </a:r>
            <a:endParaRPr lang="ca-ES" sz="2000">
              <a:cs typeface="Arial"/>
            </a:endParaRPr>
          </a:p>
          <a:p>
            <a:pPr marL="682713" marR="7614" indent="-670024" algn="just">
              <a:lnSpc>
                <a:spcPts val="2678"/>
              </a:lnSpc>
              <a:spcBef>
                <a:spcPts val="1394"/>
              </a:spcBef>
              <a:buFont typeface="Times New Roman"/>
              <a:buChar char="•"/>
              <a:tabLst>
                <a:tab pos="682713" algn="l"/>
              </a:tabLst>
            </a:pPr>
            <a:r>
              <a:rPr lang="ca-ES" sz="2000">
                <a:cs typeface="Arial"/>
              </a:rPr>
              <a:t>Permet </a:t>
            </a:r>
            <a:r>
              <a:rPr lang="ca-ES" sz="2000" spc="-5">
                <a:cs typeface="Arial"/>
              </a:rPr>
              <a:t>diagnosticar la hipoxèmia o hipòxia abans que sigui  clínicament</a:t>
            </a:r>
            <a:r>
              <a:rPr lang="ca-ES" sz="2000">
                <a:cs typeface="Arial"/>
              </a:rPr>
              <a:t> </a:t>
            </a:r>
            <a:r>
              <a:rPr lang="ca-ES" sz="2000" spc="-5">
                <a:cs typeface="Arial"/>
              </a:rPr>
              <a:t>evident.</a:t>
            </a:r>
            <a:endParaRPr lang="ca-ES" sz="2000"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57C05C0E-CF61-446C-BFAC-69A02B5FA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52918"/>
              </p:ext>
            </p:extLst>
          </p:nvPr>
        </p:nvGraphicFramePr>
        <p:xfrm>
          <a:off x="1013975" y="3760416"/>
          <a:ext cx="4167625" cy="2832834"/>
        </p:xfrm>
        <a:graphic>
          <a:graphicData uri="http://schemas.openxmlformats.org/drawingml/2006/table">
            <a:tbl>
              <a:tblPr firstRow="1" bandRow="1"/>
              <a:tblGrid>
                <a:gridCol w="137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619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95-100%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592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46228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Normal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592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619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91-94%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592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46228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Hipòxia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lleu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592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619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86-90%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598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46228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Hipòxia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moderada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598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36195">
                        <a:lnSpc>
                          <a:spcPct val="100000"/>
                        </a:lnSpc>
                        <a:spcBef>
                          <a:spcPts val="1260"/>
                        </a:spcBef>
                        <a:tabLst>
                          <a:tab pos="218059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Menor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86%	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Hipòxia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greu o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severa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598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5">
            <a:extLst>
              <a:ext uri="{FF2B5EF4-FFF2-40B4-BE49-F238E27FC236}">
                <a16:creationId xmlns:a16="http://schemas.microsoft.com/office/drawing/2014/main" id="{869BEBF2-31E7-4F1E-A3CD-2C6D9C524F9D}"/>
              </a:ext>
            </a:extLst>
          </p:cNvPr>
          <p:cNvSpPr/>
          <p:nvPr/>
        </p:nvSpPr>
        <p:spPr>
          <a:xfrm>
            <a:off x="6658349" y="4057067"/>
            <a:ext cx="3415462" cy="1978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354568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Material:</a:t>
            </a:r>
          </a:p>
          <a:p>
            <a:pPr algn="just"/>
            <a:endParaRPr lang="ca-ES" sz="2000" dirty="0"/>
          </a:p>
          <a:p>
            <a:pPr marL="342900" indent="-342900" algn="just">
              <a:buFontTx/>
              <a:buChar char="-"/>
            </a:pPr>
            <a:r>
              <a:rPr lang="ca-ES" sz="2000" dirty="0"/>
              <a:t>Font d’oxigen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Cabalímetre (regula el flux d’oxigen en </a:t>
            </a:r>
            <a:r>
              <a:rPr lang="ca-ES" sz="2000" dirty="0" err="1"/>
              <a:t>lpm</a:t>
            </a:r>
            <a:r>
              <a:rPr lang="ca-ES" sz="2000" dirty="0"/>
              <a:t>)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Manòmetre (mesura la pressió d’oxigen)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Humidificador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Tubuladures de connexió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Sistema d’aplicació indicat (mascareta, cànula nasal, etc...)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EA2349BA-C35C-4E5C-A5C1-585D9BE2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36" y="1928629"/>
            <a:ext cx="4159948" cy="43225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1E6654-6E66-4635-85B1-233ADEFF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" y="4218401"/>
            <a:ext cx="1833562" cy="21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Cures específiques: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dirty="0"/>
              <a:t>Seguretat: </a:t>
            </a:r>
            <a:r>
              <a:rPr lang="ca-ES" sz="2000" dirty="0"/>
              <a:t>Tant del dispositiu com de l'entorn. IMP fons de calor i substancies greixoses (com vaselina i/o crema amb base greixosa)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000" dirty="0"/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Si el pacient està conscient: </a:t>
            </a:r>
            <a:r>
              <a:rPr lang="ca-ES" sz="2000" b="1" dirty="0"/>
              <a:t>explicar el procediment, sol·licitar col·laboració, seguretat de l’entorn.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dirty="0"/>
              <a:t>Preparar</a:t>
            </a:r>
            <a:r>
              <a:rPr lang="ca-ES" sz="2000" dirty="0"/>
              <a:t> el sistema i el circuit, segons </a:t>
            </a:r>
            <a:r>
              <a:rPr lang="ca-ES" sz="2000" b="1" dirty="0"/>
              <a:t>el aplicador indicat.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Obrir el oxigen al flux prescrit i assegurar-se del correcte funcionament. Assegurar-se que hi ha aigua al humidificador i fa bombolles.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1E63F77D-0463-4FF1-8AC3-02E8AD69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92" y="2971048"/>
            <a:ext cx="1831808" cy="9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Cures específiques:</a:t>
            </a:r>
          </a:p>
          <a:p>
            <a:pPr algn="just"/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b="1" dirty="0"/>
              <a:t>Assegurar correcta monitorització del pacient</a:t>
            </a:r>
            <a:r>
              <a:rPr lang="ca-ES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/>
              <a:t>Vigilar l’aparició </a:t>
            </a:r>
            <a:r>
              <a:rPr lang="ca-ES" sz="2000" b="1" dirty="0"/>
              <a:t>d’alteracions a les mucoses i pell.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000" dirty="0"/>
              <a:t>Ulceres per pressió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000" dirty="0"/>
              <a:t>Lesions per sequedat </a:t>
            </a:r>
          </a:p>
          <a:p>
            <a:pPr lvl="2" algn="just"/>
            <a:endParaRPr lang="ca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000" dirty="0"/>
              <a:t>IMPORTANT</a:t>
            </a:r>
            <a:r>
              <a:rPr lang="ca-ES" sz="2000" b="1" dirty="0"/>
              <a:t>. Registrar-ho tot</a:t>
            </a:r>
            <a:r>
              <a:rPr lang="ca-ES" sz="200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8DB27B1A-ACE2-4302-AFC3-A2F5D13A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06" y="1953552"/>
            <a:ext cx="2101516" cy="13989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7ADE19-52C2-4CC9-BC9F-D7BF574D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798735"/>
            <a:ext cx="2702593" cy="19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Sistemes de baix flux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Son dispositius en els quals el pacient respira aire ambiental i a traves d’ells també rep oxigen suplementari. No es possible determinar amb rigor la FiO2 (ni constant ni predictible).</a:t>
            </a:r>
          </a:p>
          <a:p>
            <a:pPr algn="just"/>
            <a:r>
              <a:rPr lang="ca-ES" sz="2000" dirty="0"/>
              <a:t>La FiO2 depèn en aquest cas de : Freqüència respiratòria, el flux d’oxigen, el volum corrent del pacient. 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b="1" dirty="0"/>
              <a:t>TIPUS: </a:t>
            </a:r>
          </a:p>
          <a:p>
            <a:pPr algn="just"/>
            <a:endParaRPr lang="ca-ES" sz="2000" dirty="0"/>
          </a:p>
          <a:p>
            <a:pPr marL="342900" indent="-342900" algn="just">
              <a:buFontTx/>
              <a:buChar char="-"/>
            </a:pPr>
            <a:r>
              <a:rPr lang="ca-ES" sz="2000" dirty="0"/>
              <a:t>Ulleres nasals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Mascareta simple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Mascareta amb reservori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4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Sistemes de baix flux. Ulleres nasals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Una tubuladura de plàstic flexible, amb capacitat d’adaptació a les fosses nasals del pacient. Està subjecta als pavellons auditius.</a:t>
            </a:r>
          </a:p>
          <a:p>
            <a:pPr algn="just"/>
            <a:r>
              <a:rPr lang="ca-ES" sz="2000" dirty="0"/>
              <a:t>Deixen beure, menjar, tossir, parlar...</a:t>
            </a:r>
          </a:p>
          <a:p>
            <a:pPr algn="just"/>
            <a:r>
              <a:rPr lang="ca-ES" sz="2000" dirty="0"/>
              <a:t>S’ha de limitar el flux a 5lpm, perquè ressequen i irriten la mucosa nasal.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44F15E6-F0D9-4116-AC39-D1D5D17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0755" y="4347541"/>
            <a:ext cx="5851245" cy="2330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77D196-440C-480B-B991-8DE81704D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74" y="3849070"/>
            <a:ext cx="2781049" cy="27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8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Sistemes de baix flux. Mascareta simple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Dispositiu transparent i flexible, que cobreix tota la boca i nas del pacient. Amb dos orificis laterals que deixen sortir el CO2 i entrar l’aire ambiental.  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Alliberen concentracions d’oxigen fins a 60%. Presenta sistemes d’ajustament. No deixen menjar, beure, parlar....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F2BBA5F-331C-441A-BF96-812C4FC8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923" y="3904416"/>
            <a:ext cx="4533900" cy="26098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869F32-E996-4DCD-81A2-C716438889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074" y="4489288"/>
            <a:ext cx="5938453" cy="20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6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142310"/>
            <a:ext cx="111973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Sistemes de baix flux. Mascareta amb reservori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La col·locació d’una bossa reservori en el circuit d’entrada de la mescla gasosa, permet l’aportació de Fio2 majors de 60%.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IMP: s’ha de mantenir inflada. 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Presenta unes vàlvules que impedeixen la recirculació de l’aire expirat.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BD90D30-E3BD-4E3C-A9C9-1A6DE3F4B0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074" y="4544211"/>
            <a:ext cx="6551706" cy="19370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DA58BE-1E43-4279-B6F1-5CA2983A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863" y="2683772"/>
            <a:ext cx="2526632" cy="39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A4A10E-CA76-43EC-B66D-CB382348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54" y="88116"/>
            <a:ext cx="5812004" cy="67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Sistemes d’alt flux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El flux d’oxigen i la capacitat de reservori són suficients per proporcionar el volum per minut requerit per l’usuari. Proporcionem el requeriments inspiratori total de l’usuari. El pacient solament respira el gas subministrat pel sistema.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b="1" dirty="0"/>
              <a:t>TIPUS: </a:t>
            </a:r>
          </a:p>
          <a:p>
            <a:pPr algn="just"/>
            <a:endParaRPr lang="ca-ES" sz="2000" dirty="0"/>
          </a:p>
          <a:p>
            <a:pPr marL="342900" indent="-342900" algn="just">
              <a:buFontTx/>
              <a:buChar char="-"/>
            </a:pPr>
            <a:r>
              <a:rPr lang="ca-ES" sz="2000" dirty="0"/>
              <a:t>Mascareta de tipus venturi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CPAP </a:t>
            </a:r>
          </a:p>
          <a:p>
            <a:pPr marL="342900" indent="-342900" algn="just">
              <a:buFontTx/>
              <a:buChar char="-"/>
            </a:pPr>
            <a:r>
              <a:rPr lang="ca-ES" sz="2000" dirty="0"/>
              <a:t>Ventiladors mecànics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42E2317E-BB82-4E05-B9E0-6FD653082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3951431"/>
            <a:ext cx="34861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/>
              <a:t>Utilització terapèutica del oxigen, fonamentalment en patologia respiratòria i també com a tractament coadjuvant d’altres processos patològics com anèmia, insuficiència cardíaca, etc... </a:t>
            </a:r>
          </a:p>
          <a:p>
            <a:pPr algn="just"/>
            <a:endParaRPr lang="ca-ES" sz="2000" dirty="0"/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Principal objectiu: Corregir la hipòxia (estat de deficiència d’oxigen), augmentant la pressió parcial del O2. % saturació pO2: &gt; 95% Normal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ED2F3A3-6C56-4616-A259-AA12A2423873}"/>
              </a:ext>
            </a:extLst>
          </p:cNvPr>
          <p:cNvSpPr/>
          <p:nvPr/>
        </p:nvSpPr>
        <p:spPr>
          <a:xfrm>
            <a:off x="753979" y="3780020"/>
            <a:ext cx="7218947" cy="23782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Conceptes a tenir en compte:</a:t>
            </a:r>
          </a:p>
          <a:p>
            <a:pPr algn="ctr"/>
            <a:endParaRPr lang="ca-ES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ca-ES" dirty="0">
                <a:solidFill>
                  <a:schemeClr val="tx1"/>
                </a:solidFill>
              </a:rPr>
              <a:t>FiO2: fracció inspirada d’oxigen, expressada en concentració (%). En el cas de l’aire ambiental, 21%</a:t>
            </a:r>
          </a:p>
          <a:p>
            <a:pPr marL="285750" indent="-285750" algn="ctr">
              <a:buFontTx/>
              <a:buChar char="-"/>
            </a:pPr>
            <a:r>
              <a:rPr lang="ca-ES" dirty="0">
                <a:solidFill>
                  <a:schemeClr val="tx1"/>
                </a:solidFill>
              </a:rPr>
              <a:t>PaO2: Pressió arterial d’oxigen</a:t>
            </a:r>
          </a:p>
          <a:p>
            <a:pPr marL="285750" indent="-285750" algn="ctr">
              <a:buFontTx/>
              <a:buChar char="-"/>
            </a:pPr>
            <a:r>
              <a:rPr lang="ca-ES" dirty="0">
                <a:solidFill>
                  <a:schemeClr val="tx1"/>
                </a:solidFill>
              </a:rPr>
              <a:t>Flux: quantitat de gas administrat, mesurat en </a:t>
            </a:r>
            <a:r>
              <a:rPr lang="ca-ES" dirty="0" err="1">
                <a:solidFill>
                  <a:schemeClr val="tx1"/>
                </a:solidFill>
              </a:rPr>
              <a:t>lpm</a:t>
            </a:r>
            <a:endParaRPr lang="ca-ES" dirty="0">
              <a:solidFill>
                <a:schemeClr val="tx1"/>
              </a:solidFill>
            </a:endParaRPr>
          </a:p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A4D7BA2-F100-4352-B6F7-1A1E158EE114}"/>
              </a:ext>
            </a:extLst>
          </p:cNvPr>
          <p:cNvSpPr txBox="1"/>
          <p:nvPr/>
        </p:nvSpPr>
        <p:spPr>
          <a:xfrm>
            <a:off x="8734926" y="4235116"/>
            <a:ext cx="270309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Recordar que l'oxigen és un fàrmac i per tant ha de ser prescrit per un facultatiu i considerar la indicació, dosificació, aplicació, etc....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2CF99F-081C-4E6E-AE93-5DC5E0F7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26" y="3284268"/>
            <a:ext cx="1267326" cy="8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2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142310"/>
            <a:ext cx="111973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Sistemes d’alt flux. Mascareta Venturi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Mascareta similar a la simple, però la principal diferencia la trobem en el regulador de Fio2, situat a la base de la mascareta i que es connecta amb la tubuladura que li aporta O2. 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Aquest con presenta uns orificis laterals que poden obrir-se i tancar-se segons la demanda de concentració d’oxigen. 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Aquests dispositius tenen com a fonament </a:t>
            </a:r>
            <a:r>
              <a:rPr lang="ca-ES" sz="2000" i="1" dirty="0"/>
              <a:t>el principi de </a:t>
            </a:r>
            <a:r>
              <a:rPr lang="ca-ES" sz="2000" i="1" dirty="0" err="1"/>
              <a:t>Bernoulli</a:t>
            </a:r>
            <a:r>
              <a:rPr lang="ca-ES" sz="2000" i="1" dirty="0"/>
              <a:t>.</a:t>
            </a:r>
          </a:p>
          <a:p>
            <a:pPr algn="just"/>
            <a:endParaRPr lang="ca-ES" sz="2000" i="1" dirty="0"/>
          </a:p>
          <a:p>
            <a:pPr algn="just"/>
            <a:endParaRPr lang="ca-ES" sz="2000" i="1" dirty="0"/>
          </a:p>
          <a:p>
            <a:pPr algn="just"/>
            <a:r>
              <a:rPr lang="ca-ES" sz="2000" dirty="0"/>
              <a:t>Podem obtenir FiO2 de fins a 50%. </a:t>
            </a:r>
          </a:p>
          <a:p>
            <a:pPr algn="just"/>
            <a:endParaRPr lang="ca-ES" sz="2000" i="1" dirty="0"/>
          </a:p>
          <a:p>
            <a:pPr algn="just"/>
            <a:endParaRPr lang="ca-ES" sz="2000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hlinkClick r:id="rId2"/>
            <a:extLst>
              <a:ext uri="{FF2B5EF4-FFF2-40B4-BE49-F238E27FC236}">
                <a16:creationId xmlns:a16="http://schemas.microsoft.com/office/drawing/2014/main" id="{5B07704C-50BF-4B7B-9CEC-954F88DD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427" y="3729734"/>
            <a:ext cx="2987699" cy="28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2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2D6B09-6501-4D42-A585-BBC911AD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2.wp.com/enfermeriaevidente.com/wp-content/uploads/2019/04/EXPLICACION-INSPIRACI%C3%93N.jpg?w=1080&amp;ssl=1">
            <a:extLst>
              <a:ext uri="{FF2B5EF4-FFF2-40B4-BE49-F238E27FC236}">
                <a16:creationId xmlns:a16="http://schemas.microsoft.com/office/drawing/2014/main" id="{BBEF5245-927F-4278-8B7F-89292A1B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2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Mascares per la nebulització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Conjunt de dispositius que transformen líquids (sèrum fisiològic, aigua, fàrmacs, etc...) en aerosols per poder ser inhalats pel pacient.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El mètode més comú és la mascareta simple amb reservori per les nebulitzacions. Va connectada a la presa d’oxigen.</a:t>
            </a:r>
          </a:p>
          <a:p>
            <a:pPr algn="just"/>
            <a:endParaRPr lang="ca-ES" sz="2000" dirty="0"/>
          </a:p>
          <a:p>
            <a:pPr algn="just"/>
            <a:r>
              <a:rPr lang="ca-ES" sz="2000" dirty="0"/>
              <a:t>Flux d’aire entre 6-10 </a:t>
            </a:r>
            <a:r>
              <a:rPr lang="ca-ES" sz="2000" dirty="0" err="1"/>
              <a:t>lpm</a:t>
            </a:r>
            <a:r>
              <a:rPr lang="ca-ES" sz="2000"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id="{CF74E1F0-1095-4EDB-B7EB-FB485783E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818" y="3604334"/>
            <a:ext cx="3177466" cy="31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2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345276"/>
            <a:ext cx="11197389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CAUSANTS D’HIPÒXIA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dirty="0"/>
              <a:t>Atmosfèrics: </a:t>
            </a:r>
            <a:r>
              <a:rPr lang="ca-ES" sz="2000" dirty="0"/>
              <a:t>major altitud menor concentració d’O2 (hipòxia d’altitud)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dirty="0"/>
              <a:t>Alveolar: </a:t>
            </a:r>
            <a:r>
              <a:rPr lang="ca-ES" sz="2000" dirty="0"/>
              <a:t>quantitat d’alvèols disminuïts (emfisema, atelèctasis....)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dirty="0"/>
              <a:t>Anormalitat de la membrana alveolo-capil·lar: </a:t>
            </a:r>
            <a:r>
              <a:rPr lang="ca-ES" sz="2000" dirty="0"/>
              <a:t>augmenta el seu gruix afectant permeabilitat alvèols (secrecions....)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dirty="0"/>
              <a:t>Vascular:</a:t>
            </a:r>
            <a:r>
              <a:rPr lang="ca-ES" sz="2000" dirty="0"/>
              <a:t> absència de contacte amb l’alvèol o hipotensió que impedeix el transport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dirty="0"/>
              <a:t>Teixit pulmonar: </a:t>
            </a:r>
            <a:r>
              <a:rPr lang="ca-ES" sz="2000" dirty="0"/>
              <a:t>com la pneumònia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b="1" dirty="0"/>
              <a:t>Problemes amb els eritròcits: </a:t>
            </a:r>
            <a:r>
              <a:rPr lang="ca-ES" sz="2000" dirty="0"/>
              <a:t>anèmies, hemorràgies.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3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142310"/>
            <a:ext cx="11197389" cy="554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INDICACIONS MÈDIQUES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marL="322956" marR="5076" indent="-310901" algn="just">
              <a:lnSpc>
                <a:spcPct val="93100"/>
              </a:lnSpc>
              <a:spcBef>
                <a:spcPts val="325"/>
              </a:spcBef>
            </a:pPr>
            <a:r>
              <a:rPr lang="ca-ES" sz="2000" dirty="0" err="1"/>
              <a:t>L'oxigenoteràpia</a:t>
            </a:r>
            <a:r>
              <a:rPr lang="ca-ES" sz="2000" dirty="0"/>
              <a:t> està indicada en malalties que provoquin dispnea, ortopnea, cianosi o expectoració,</a:t>
            </a:r>
          </a:p>
          <a:p>
            <a:pPr marL="322956" marR="5076" indent="-310901" algn="just">
              <a:lnSpc>
                <a:spcPct val="93100"/>
              </a:lnSpc>
              <a:spcBef>
                <a:spcPts val="325"/>
              </a:spcBef>
            </a:pPr>
            <a:r>
              <a:rPr lang="ca-ES" sz="2000" dirty="0"/>
              <a:t>ja que totes elles poden ser manifestacions d’una insuficiència respiratòria. </a:t>
            </a:r>
          </a:p>
          <a:p>
            <a:pPr marL="322956" marR="5076" indent="-310901" algn="just">
              <a:lnSpc>
                <a:spcPct val="93100"/>
              </a:lnSpc>
              <a:spcBef>
                <a:spcPts val="325"/>
              </a:spcBef>
            </a:pPr>
            <a:endParaRPr lang="ca-ES" sz="2000" dirty="0"/>
          </a:p>
          <a:p>
            <a:pPr marL="322956" marR="5076" indent="-310901" algn="just">
              <a:lnSpc>
                <a:spcPct val="93100"/>
              </a:lnSpc>
              <a:spcBef>
                <a:spcPts val="325"/>
              </a:spcBef>
            </a:pPr>
            <a:r>
              <a:rPr lang="ca-ES" sz="2000" dirty="0"/>
              <a:t>Alguns exemples:</a:t>
            </a:r>
          </a:p>
          <a:p>
            <a:pPr marL="322956" indent="-310267">
              <a:spcBef>
                <a:spcPts val="1169"/>
              </a:spcBef>
              <a:buSzPct val="44642"/>
              <a:buFont typeface="Wingdings"/>
              <a:buChar char=""/>
              <a:tabLst>
                <a:tab pos="322956" algn="l"/>
                <a:tab pos="323591" algn="l"/>
              </a:tabLst>
            </a:pPr>
            <a:r>
              <a:rPr lang="ca-ES" sz="2000" dirty="0"/>
              <a:t>MPOC.</a:t>
            </a:r>
          </a:p>
          <a:p>
            <a:pPr marL="322956" indent="-310267">
              <a:spcBef>
                <a:spcPts val="1159"/>
              </a:spcBef>
              <a:buSzPct val="44642"/>
              <a:buFont typeface="Wingdings"/>
              <a:buChar char=""/>
              <a:tabLst>
                <a:tab pos="322956" algn="l"/>
                <a:tab pos="323591" algn="l"/>
              </a:tabLst>
            </a:pPr>
            <a:r>
              <a:rPr lang="ca-ES" sz="2000" dirty="0"/>
              <a:t>Després de fractures costals.</a:t>
            </a:r>
          </a:p>
          <a:p>
            <a:pPr marL="322956" indent="-310267">
              <a:spcBef>
                <a:spcPts val="1169"/>
              </a:spcBef>
              <a:buSzPct val="44642"/>
              <a:buFont typeface="Wingdings"/>
              <a:buChar char=""/>
              <a:tabLst>
                <a:tab pos="322956" algn="l"/>
                <a:tab pos="323591" algn="l"/>
              </a:tabLst>
            </a:pPr>
            <a:r>
              <a:rPr lang="ca-ES" sz="2000" dirty="0"/>
              <a:t>Després d'una lesió diafragmàtica.</a:t>
            </a:r>
          </a:p>
          <a:p>
            <a:pPr marL="322956" indent="-310267">
              <a:spcBef>
                <a:spcPts val="1159"/>
              </a:spcBef>
              <a:buSzPct val="44642"/>
              <a:buFont typeface="Wingdings"/>
              <a:buChar char=""/>
              <a:tabLst>
                <a:tab pos="322956" algn="l"/>
                <a:tab pos="323591" algn="l"/>
              </a:tabLst>
            </a:pPr>
            <a:r>
              <a:rPr lang="ca-ES" sz="2000" dirty="0"/>
              <a:t>Estats de xoc.</a:t>
            </a:r>
          </a:p>
          <a:p>
            <a:pPr marL="322956" indent="-310267">
              <a:spcBef>
                <a:spcPts val="1169"/>
              </a:spcBef>
              <a:buSzPct val="44642"/>
              <a:buFont typeface="Wingdings"/>
              <a:buChar char=""/>
              <a:tabLst>
                <a:tab pos="322956" algn="l"/>
                <a:tab pos="323591" algn="l"/>
              </a:tabLst>
            </a:pPr>
            <a:r>
              <a:rPr lang="ca-ES" sz="2000" dirty="0"/>
              <a:t>Insuficiència cardíaca.</a:t>
            </a:r>
          </a:p>
          <a:p>
            <a:pPr marL="322956" indent="-310267">
              <a:spcBef>
                <a:spcPts val="1164"/>
              </a:spcBef>
              <a:buSzPct val="44642"/>
              <a:buFont typeface="Wingdings"/>
              <a:buChar char=""/>
              <a:tabLst>
                <a:tab pos="322956" algn="l"/>
                <a:tab pos="323591" algn="l"/>
              </a:tabLst>
            </a:pPr>
            <a:r>
              <a:rPr lang="ca-ES" sz="2000" dirty="0"/>
              <a:t>Després d'hemorràgies importants.</a:t>
            </a:r>
          </a:p>
          <a:p>
            <a:pPr marL="322956" indent="-310267">
              <a:spcBef>
                <a:spcPts val="1159"/>
              </a:spcBef>
              <a:buSzPct val="44642"/>
              <a:buFont typeface="Wingdings"/>
              <a:buChar char=""/>
              <a:tabLst>
                <a:tab pos="322956" algn="l"/>
                <a:tab pos="323591" algn="l"/>
              </a:tabLst>
            </a:pPr>
            <a:r>
              <a:rPr lang="ca-ES" sz="2000" dirty="0"/>
              <a:t>Algunes intoxicacions, etc.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F321ACA1-B98A-46E1-85F6-2D04D265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635" y="3942010"/>
            <a:ext cx="5894773" cy="29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9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142310"/>
            <a:ext cx="11197389" cy="398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DETERMINACIÓ CONCENTRACIÓ D’O2 EN SANG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marL="323591" marR="8248" indent="-310901" algn="just">
              <a:lnSpc>
                <a:spcPct val="93100"/>
              </a:lnSpc>
              <a:spcBef>
                <a:spcPts val="325"/>
              </a:spcBef>
              <a:buSzPct val="44642"/>
              <a:buFont typeface="Wingdings"/>
              <a:buChar char=""/>
              <a:tabLst>
                <a:tab pos="324225" algn="l"/>
              </a:tabLst>
            </a:pPr>
            <a:r>
              <a:rPr lang="ca-ES" sz="2000" spc="-5" dirty="0">
                <a:cs typeface="Arial"/>
              </a:rPr>
              <a:t>Abans d'administrar </a:t>
            </a:r>
            <a:r>
              <a:rPr lang="ca-ES" sz="2000" dirty="0">
                <a:cs typeface="Arial"/>
              </a:rPr>
              <a:t>O</a:t>
            </a:r>
            <a:r>
              <a:rPr lang="ca-ES" sz="2000" baseline="-27027" dirty="0">
                <a:cs typeface="Arial"/>
              </a:rPr>
              <a:t>2 </a:t>
            </a:r>
            <a:r>
              <a:rPr lang="ca-ES" sz="2000" spc="-5" dirty="0">
                <a:cs typeface="Arial"/>
              </a:rPr>
              <a:t>a </a:t>
            </a:r>
            <a:r>
              <a:rPr lang="ca-ES" sz="2000" spc="-10" dirty="0">
                <a:cs typeface="Arial"/>
              </a:rPr>
              <a:t>un </a:t>
            </a:r>
            <a:r>
              <a:rPr lang="ca-ES" sz="2000" spc="-5" dirty="0">
                <a:cs typeface="Arial"/>
              </a:rPr>
              <a:t>pacient hem de mesurar  la concentració del gas </a:t>
            </a:r>
            <a:r>
              <a:rPr lang="ca-ES" sz="2000" dirty="0">
                <a:cs typeface="Arial"/>
              </a:rPr>
              <a:t>en </a:t>
            </a:r>
            <a:r>
              <a:rPr lang="ca-ES" sz="2000" spc="-5" dirty="0">
                <a:cs typeface="Arial"/>
              </a:rPr>
              <a:t>la </a:t>
            </a:r>
            <a:r>
              <a:rPr lang="ca-ES" sz="2000" dirty="0">
                <a:cs typeface="Arial"/>
              </a:rPr>
              <a:t>sang </a:t>
            </a:r>
            <a:r>
              <a:rPr lang="ca-ES" sz="2000" spc="-5" dirty="0">
                <a:cs typeface="Arial"/>
              </a:rPr>
              <a:t>que </a:t>
            </a:r>
            <a:r>
              <a:rPr lang="ca-ES" sz="2000" dirty="0">
                <a:cs typeface="Arial"/>
              </a:rPr>
              <a:t>arriba </a:t>
            </a:r>
            <a:r>
              <a:rPr lang="ca-ES" sz="2000" spc="-5" dirty="0">
                <a:cs typeface="Arial"/>
              </a:rPr>
              <a:t>als  teixits.</a:t>
            </a:r>
            <a:endParaRPr lang="ca-ES" sz="2000" dirty="0"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"/>
            </a:pPr>
            <a:endParaRPr lang="ca-ES" sz="2000" dirty="0">
              <a:cs typeface="Times New Roman"/>
            </a:endParaRPr>
          </a:p>
          <a:p>
            <a:pPr marL="323591" marR="5076" indent="-310901" algn="just">
              <a:lnSpc>
                <a:spcPts val="3127"/>
              </a:lnSpc>
              <a:spcBef>
                <a:spcPts val="2423"/>
              </a:spcBef>
              <a:buSzPct val="44642"/>
              <a:buFont typeface="Wingdings"/>
              <a:buChar char=""/>
              <a:tabLst>
                <a:tab pos="324225" algn="l"/>
              </a:tabLst>
            </a:pPr>
            <a:r>
              <a:rPr lang="ca-ES" sz="2000" spc="-5" dirty="0">
                <a:cs typeface="Arial"/>
              </a:rPr>
              <a:t>La determinació de la concentració d'oxigen en sang  pot fer-se</a:t>
            </a:r>
            <a:r>
              <a:rPr lang="ca-ES" sz="2000" dirty="0">
                <a:cs typeface="Arial"/>
              </a:rPr>
              <a:t> </a:t>
            </a:r>
            <a:r>
              <a:rPr lang="ca-ES" sz="2000" spc="-5" dirty="0">
                <a:cs typeface="Arial"/>
              </a:rPr>
              <a:t>mitjançant:</a:t>
            </a:r>
            <a:endParaRPr lang="ca-ES" sz="2000" dirty="0">
              <a:cs typeface="Arial"/>
            </a:endParaRPr>
          </a:p>
          <a:p>
            <a:pPr>
              <a:lnSpc>
                <a:spcPct val="100000"/>
              </a:lnSpc>
            </a:pPr>
            <a:endParaRPr lang="ca-ES" sz="2000" dirty="0">
              <a:cs typeface="Times New Roman"/>
            </a:endParaRPr>
          </a:p>
          <a:p>
            <a:pPr marL="12690">
              <a:spcBef>
                <a:spcPts val="2058"/>
              </a:spcBef>
            </a:pPr>
            <a:r>
              <a:rPr lang="ca-ES" sz="2000" spc="-5" dirty="0">
                <a:cs typeface="Arial"/>
              </a:rPr>
              <a:t>*</a:t>
            </a:r>
            <a:r>
              <a:rPr lang="ca-ES" sz="2000" b="1" spc="-5" dirty="0">
                <a:cs typeface="Arial"/>
              </a:rPr>
              <a:t>Gasometria</a:t>
            </a:r>
            <a:r>
              <a:rPr lang="ca-ES" sz="2000" b="1" spc="10" dirty="0">
                <a:cs typeface="Arial"/>
              </a:rPr>
              <a:t> </a:t>
            </a:r>
            <a:r>
              <a:rPr lang="ca-ES" sz="2000" b="1" spc="-5" dirty="0">
                <a:cs typeface="Arial"/>
              </a:rPr>
              <a:t>arterial</a:t>
            </a:r>
            <a:endParaRPr lang="ca-ES" sz="2000" dirty="0">
              <a:cs typeface="Arial"/>
            </a:endParaRPr>
          </a:p>
          <a:p>
            <a:pPr marL="12690">
              <a:spcBef>
                <a:spcPts val="1164"/>
              </a:spcBef>
            </a:pPr>
            <a:r>
              <a:rPr lang="ca-ES" sz="2000" spc="-5" dirty="0">
                <a:cs typeface="Arial"/>
              </a:rPr>
              <a:t>*</a:t>
            </a:r>
            <a:r>
              <a:rPr lang="ca-ES" sz="2000" b="1" spc="-5" dirty="0" err="1">
                <a:cs typeface="Arial"/>
              </a:rPr>
              <a:t>Pulsioximetria</a:t>
            </a:r>
            <a:endParaRPr lang="ca-ES" sz="2000" dirty="0"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4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142310"/>
            <a:ext cx="11197389" cy="416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GASOMETRIA ARTERIAL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marL="682713" marR="6345" indent="-670024" algn="just">
              <a:lnSpc>
                <a:spcPct val="93100"/>
              </a:lnSpc>
              <a:spcBef>
                <a:spcPts val="320"/>
              </a:spcBef>
              <a:buFont typeface="Times New Roman"/>
              <a:buChar char="•"/>
              <a:tabLst>
                <a:tab pos="683348" algn="l"/>
              </a:tabLst>
            </a:pPr>
            <a:r>
              <a:rPr lang="ca-ES" sz="2000" spc="-5" dirty="0">
                <a:latin typeface="Arial"/>
                <a:cs typeface="Arial"/>
              </a:rPr>
              <a:t>Consisteix </a:t>
            </a:r>
            <a:r>
              <a:rPr lang="ca-ES" sz="2000" dirty="0">
                <a:latin typeface="Arial"/>
                <a:cs typeface="Arial"/>
              </a:rPr>
              <a:t>en punxar una artèria, generalment </a:t>
            </a:r>
            <a:r>
              <a:rPr lang="ca-ES" sz="2000" spc="-5" dirty="0">
                <a:latin typeface="Arial"/>
                <a:cs typeface="Arial"/>
              </a:rPr>
              <a:t>la radial, </a:t>
            </a:r>
            <a:r>
              <a:rPr lang="ca-ES" sz="2000" dirty="0">
                <a:latin typeface="Arial"/>
                <a:cs typeface="Arial"/>
              </a:rPr>
              <a:t>i  extreure-hi sang, en </a:t>
            </a:r>
            <a:r>
              <a:rPr lang="ca-ES" sz="2000" spc="-5" dirty="0">
                <a:latin typeface="Arial"/>
                <a:cs typeface="Arial"/>
              </a:rPr>
              <a:t>la </a:t>
            </a:r>
            <a:r>
              <a:rPr lang="ca-ES" sz="2000" dirty="0">
                <a:latin typeface="Arial"/>
                <a:cs typeface="Arial"/>
              </a:rPr>
              <a:t>qual es mesuraran </a:t>
            </a:r>
            <a:r>
              <a:rPr lang="ca-ES" sz="2000" spc="-5" dirty="0">
                <a:latin typeface="Arial"/>
                <a:cs typeface="Arial"/>
              </a:rPr>
              <a:t>les  concentracions </a:t>
            </a:r>
            <a:r>
              <a:rPr lang="ca-ES" sz="2000" dirty="0">
                <a:latin typeface="Arial"/>
                <a:cs typeface="Arial"/>
              </a:rPr>
              <a:t>d'oxigen i diòxid de carboni, entre d'altres  paràmetres.</a:t>
            </a:r>
          </a:p>
          <a:p>
            <a:pPr marL="682713" marR="5076" indent="-670024" algn="just">
              <a:lnSpc>
                <a:spcPts val="2898"/>
              </a:lnSpc>
              <a:spcBef>
                <a:spcPts val="1454"/>
              </a:spcBef>
              <a:buFont typeface="Times New Roman"/>
              <a:buChar char="•"/>
              <a:tabLst>
                <a:tab pos="683348" algn="l"/>
              </a:tabLst>
            </a:pPr>
            <a:r>
              <a:rPr lang="ca-ES" sz="2000" b="1" dirty="0">
                <a:latin typeface="Arial"/>
                <a:cs typeface="Arial"/>
              </a:rPr>
              <a:t>Pressió parcial d'oxigen </a:t>
            </a:r>
            <a:r>
              <a:rPr lang="ca-ES" sz="2000" spc="-5" dirty="0">
                <a:latin typeface="Arial"/>
                <a:cs typeface="Arial"/>
              </a:rPr>
              <a:t>(</a:t>
            </a:r>
            <a:r>
              <a:rPr lang="ca-ES" sz="2000" b="1" spc="-5" dirty="0">
                <a:latin typeface="Arial"/>
                <a:cs typeface="Arial"/>
              </a:rPr>
              <a:t>po</a:t>
            </a:r>
            <a:r>
              <a:rPr lang="ca-ES" sz="2000" b="1" spc="-7" baseline="-27777" dirty="0">
                <a:latin typeface="Arial"/>
                <a:cs typeface="Arial"/>
              </a:rPr>
              <a:t>2</a:t>
            </a:r>
            <a:r>
              <a:rPr lang="ca-ES" sz="2000" spc="-5" dirty="0">
                <a:latin typeface="Arial"/>
                <a:cs typeface="Arial"/>
              </a:rPr>
              <a:t>) </a:t>
            </a:r>
            <a:r>
              <a:rPr lang="ca-ES" sz="2000" dirty="0">
                <a:latin typeface="Arial"/>
                <a:cs typeface="Arial"/>
              </a:rPr>
              <a:t>en sang: </a:t>
            </a:r>
            <a:r>
              <a:rPr lang="ca-ES" sz="2000" spc="-5" dirty="0">
                <a:latin typeface="Arial"/>
                <a:cs typeface="Arial"/>
              </a:rPr>
              <a:t>valors </a:t>
            </a:r>
            <a:r>
              <a:rPr lang="ca-ES" sz="2000" dirty="0">
                <a:latin typeface="Arial"/>
                <a:cs typeface="Arial"/>
              </a:rPr>
              <a:t>per  sobre de 80 </a:t>
            </a:r>
            <a:r>
              <a:rPr lang="ca-ES" sz="2000" dirty="0" err="1">
                <a:latin typeface="Arial"/>
                <a:cs typeface="Arial"/>
              </a:rPr>
              <a:t>mmhg</a:t>
            </a:r>
            <a:r>
              <a:rPr lang="ca-ES" sz="2000" dirty="0">
                <a:latin typeface="Arial"/>
                <a:cs typeface="Arial"/>
              </a:rPr>
              <a:t> són</a:t>
            </a:r>
            <a:r>
              <a:rPr lang="ca-ES" sz="2000" spc="-40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normals.</a:t>
            </a:r>
          </a:p>
          <a:p>
            <a:pPr marL="682713" indent="-670024">
              <a:lnSpc>
                <a:spcPts val="3003"/>
              </a:lnSpc>
              <a:spcBef>
                <a:spcPts val="1134"/>
              </a:spcBef>
              <a:buFont typeface="Times New Roman"/>
              <a:buChar char="•"/>
              <a:tabLst>
                <a:tab pos="682713" algn="l"/>
                <a:tab pos="683348" algn="l"/>
              </a:tabLst>
            </a:pPr>
            <a:r>
              <a:rPr lang="ca-ES" sz="2000" dirty="0">
                <a:latin typeface="Arial"/>
                <a:cs typeface="Arial"/>
              </a:rPr>
              <a:t>Quan</a:t>
            </a:r>
            <a:r>
              <a:rPr lang="ca-ES" sz="2000" spc="250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els</a:t>
            </a:r>
            <a:r>
              <a:rPr lang="ca-ES" sz="2000" spc="235" dirty="0">
                <a:latin typeface="Arial"/>
                <a:cs typeface="Arial"/>
              </a:rPr>
              <a:t> </a:t>
            </a:r>
            <a:r>
              <a:rPr lang="ca-ES" sz="2000" spc="-5" dirty="0">
                <a:latin typeface="Arial"/>
                <a:cs typeface="Arial"/>
              </a:rPr>
              <a:t>valors</a:t>
            </a:r>
            <a:r>
              <a:rPr lang="ca-ES" sz="2000" spc="250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de</a:t>
            </a:r>
            <a:r>
              <a:rPr lang="ca-ES" sz="2000" spc="240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po</a:t>
            </a:r>
            <a:r>
              <a:rPr lang="ca-ES" sz="2000" baseline="-27777" dirty="0">
                <a:latin typeface="Arial"/>
                <a:cs typeface="Arial"/>
              </a:rPr>
              <a:t>2 </a:t>
            </a:r>
            <a:r>
              <a:rPr lang="ca-ES" sz="2000" spc="15" baseline="-27777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són</a:t>
            </a:r>
            <a:r>
              <a:rPr lang="ca-ES" sz="2000" spc="250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inferiors</a:t>
            </a:r>
            <a:r>
              <a:rPr lang="ca-ES" sz="2000" spc="240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parlem</a:t>
            </a:r>
            <a:r>
              <a:rPr lang="ca-ES" sz="2000" spc="250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d'</a:t>
            </a:r>
            <a:r>
              <a:rPr lang="ca-ES" sz="2000" i="1" dirty="0">
                <a:latin typeface="Arial"/>
                <a:cs typeface="Arial"/>
              </a:rPr>
              <a:t>hipòxia</a:t>
            </a:r>
            <a:r>
              <a:rPr lang="ca-ES" sz="2000" i="1" spc="250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o </a:t>
            </a:r>
            <a:r>
              <a:rPr lang="ca-ES" sz="2000" i="1" spc="-5" dirty="0" err="1">
                <a:latin typeface="Arial"/>
                <a:cs typeface="Arial"/>
              </a:rPr>
              <a:t>Hipoxèmia</a:t>
            </a:r>
            <a:r>
              <a:rPr lang="ca-ES" sz="2000" spc="-5" dirty="0">
                <a:latin typeface="Arial"/>
                <a:cs typeface="Arial"/>
              </a:rPr>
              <a:t>.</a:t>
            </a:r>
            <a:endParaRPr lang="ca-ES" sz="2000" dirty="0">
              <a:latin typeface="Arial"/>
              <a:cs typeface="Arial"/>
            </a:endParaRPr>
          </a:p>
          <a:p>
            <a:pPr marL="682713" marR="5076" indent="-670024" algn="just">
              <a:lnSpc>
                <a:spcPts val="2898"/>
              </a:lnSpc>
              <a:spcBef>
                <a:spcPts val="1464"/>
              </a:spcBef>
              <a:buFont typeface="Times New Roman"/>
              <a:buChar char="•"/>
              <a:tabLst>
                <a:tab pos="683348" algn="l"/>
              </a:tabLst>
            </a:pPr>
            <a:r>
              <a:rPr lang="ca-ES" sz="2000" b="1" dirty="0">
                <a:latin typeface="Arial"/>
                <a:cs typeface="Arial"/>
              </a:rPr>
              <a:t>Pressió parcial de diòxid de carboni </a:t>
            </a:r>
            <a:r>
              <a:rPr lang="ca-ES" sz="2000" dirty="0">
                <a:latin typeface="Arial"/>
                <a:cs typeface="Arial"/>
              </a:rPr>
              <a:t>(</a:t>
            </a:r>
            <a:r>
              <a:rPr lang="ca-ES" sz="2000" b="1" dirty="0">
                <a:latin typeface="Arial"/>
                <a:cs typeface="Arial"/>
              </a:rPr>
              <a:t>pco</a:t>
            </a:r>
            <a:r>
              <a:rPr lang="ca-ES" sz="2000" b="1" baseline="-27777" dirty="0">
                <a:latin typeface="Arial"/>
                <a:cs typeface="Arial"/>
              </a:rPr>
              <a:t>2</a:t>
            </a:r>
            <a:r>
              <a:rPr lang="ca-ES" sz="2000" dirty="0">
                <a:latin typeface="Arial"/>
                <a:cs typeface="Arial"/>
              </a:rPr>
              <a:t>) en sang:  valors per sota de 35-45 </a:t>
            </a:r>
            <a:r>
              <a:rPr lang="ca-ES" sz="2000" dirty="0" err="1">
                <a:latin typeface="Arial"/>
                <a:cs typeface="Arial"/>
              </a:rPr>
              <a:t>mmhg</a:t>
            </a:r>
            <a:r>
              <a:rPr lang="ca-ES" sz="2000" dirty="0">
                <a:latin typeface="Arial"/>
                <a:cs typeface="Arial"/>
              </a:rPr>
              <a:t> són</a:t>
            </a:r>
            <a:r>
              <a:rPr lang="ca-ES" sz="2000" spc="-55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normals.</a:t>
            </a:r>
          </a:p>
          <a:p>
            <a:pPr marL="682713" marR="6979" indent="-670024" algn="just">
              <a:lnSpc>
                <a:spcPts val="2898"/>
              </a:lnSpc>
              <a:spcBef>
                <a:spcPts val="1404"/>
              </a:spcBef>
              <a:buFont typeface="Times New Roman"/>
              <a:buChar char="•"/>
              <a:tabLst>
                <a:tab pos="683348" algn="l"/>
              </a:tabLst>
            </a:pPr>
            <a:r>
              <a:rPr lang="ca-ES" sz="2000" dirty="0">
                <a:latin typeface="Arial"/>
                <a:cs typeface="Arial"/>
              </a:rPr>
              <a:t>Quan els </a:t>
            </a:r>
            <a:r>
              <a:rPr lang="ca-ES" sz="2000" spc="-5" dirty="0">
                <a:latin typeface="Arial"/>
                <a:cs typeface="Arial"/>
              </a:rPr>
              <a:t>valors </a:t>
            </a:r>
            <a:r>
              <a:rPr lang="ca-ES" sz="2000" dirty="0">
                <a:latin typeface="Arial"/>
                <a:cs typeface="Arial"/>
              </a:rPr>
              <a:t>de pco</a:t>
            </a:r>
            <a:r>
              <a:rPr lang="ca-ES" sz="2000" baseline="-27777" dirty="0">
                <a:latin typeface="Arial"/>
                <a:cs typeface="Arial"/>
              </a:rPr>
              <a:t>2 </a:t>
            </a:r>
            <a:r>
              <a:rPr lang="ca-ES" sz="2000" dirty="0">
                <a:latin typeface="Arial"/>
                <a:cs typeface="Arial"/>
              </a:rPr>
              <a:t>són superiors </a:t>
            </a:r>
            <a:r>
              <a:rPr lang="ca-ES" sz="2000" spc="-5" dirty="0">
                <a:latin typeface="Arial"/>
                <a:cs typeface="Arial"/>
              </a:rPr>
              <a:t>als normals  </a:t>
            </a:r>
            <a:r>
              <a:rPr lang="ca-ES" sz="2000" dirty="0">
                <a:latin typeface="Arial"/>
                <a:cs typeface="Arial"/>
              </a:rPr>
              <a:t>parlem</a:t>
            </a:r>
            <a:r>
              <a:rPr lang="ca-ES" sz="2000" spc="-15" dirty="0">
                <a:latin typeface="Arial"/>
                <a:cs typeface="Arial"/>
              </a:rPr>
              <a:t> </a:t>
            </a:r>
            <a:r>
              <a:rPr lang="ca-ES" sz="2000" dirty="0">
                <a:latin typeface="Arial"/>
                <a:cs typeface="Arial"/>
              </a:rPr>
              <a:t>d'</a:t>
            </a:r>
            <a:r>
              <a:rPr lang="ca-ES" sz="2000" i="1" dirty="0">
                <a:latin typeface="Arial"/>
                <a:cs typeface="Arial"/>
              </a:rPr>
              <a:t>hipercàpnia</a:t>
            </a:r>
            <a:r>
              <a:rPr lang="ca-ES"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B5D4087-46D5-44E2-BB71-EA2C336A3C6D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5296C74-C765-4DDF-BD11-DBCD7673135C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3">
            <a:extLst>
              <a:ext uri="{FF2B5EF4-FFF2-40B4-BE49-F238E27FC236}">
                <a16:creationId xmlns:a16="http://schemas.microsoft.com/office/drawing/2014/main" id="{96D88E90-2F49-425E-A5F8-AA95A032650E}"/>
              </a:ext>
            </a:extLst>
          </p:cNvPr>
          <p:cNvSpPr/>
          <p:nvPr/>
        </p:nvSpPr>
        <p:spPr>
          <a:xfrm>
            <a:off x="8555596" y="1142310"/>
            <a:ext cx="3363688" cy="3103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27F6CA2-093F-4E68-869A-EC36D8A5E991}"/>
              </a:ext>
            </a:extLst>
          </p:cNvPr>
          <p:cNvSpPr/>
          <p:nvPr/>
        </p:nvSpPr>
        <p:spPr>
          <a:xfrm>
            <a:off x="8555596" y="4049009"/>
            <a:ext cx="3363689" cy="2544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B8E46F8-734A-43A9-AC1B-01762995360C}"/>
              </a:ext>
            </a:extLst>
          </p:cNvPr>
          <p:cNvSpPr/>
          <p:nvPr/>
        </p:nvSpPr>
        <p:spPr>
          <a:xfrm>
            <a:off x="272715" y="1510550"/>
            <a:ext cx="5850896" cy="383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391550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142310"/>
            <a:ext cx="11197389" cy="3498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GASOMETRIA ARTERIAL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marL="682713" marR="157989" indent="-670024">
              <a:lnSpc>
                <a:spcPct val="93100"/>
              </a:lnSpc>
              <a:spcBef>
                <a:spcPts val="320"/>
              </a:spcBef>
              <a:buFont typeface="Times New Roman"/>
              <a:buChar char="•"/>
              <a:tabLst>
                <a:tab pos="682079" algn="l"/>
                <a:tab pos="682713" algn="l"/>
              </a:tabLst>
            </a:pPr>
            <a:r>
              <a:rPr lang="ca-ES" sz="2000" dirty="0">
                <a:cs typeface="Arial"/>
              </a:rPr>
              <a:t>El procediment de punció per a una gasometria arterial  correspon fer-lo a </a:t>
            </a:r>
            <a:r>
              <a:rPr lang="ca-ES" sz="2000" spc="-5" dirty="0">
                <a:cs typeface="Arial"/>
              </a:rPr>
              <a:t>la </a:t>
            </a:r>
            <a:r>
              <a:rPr lang="ca-ES" sz="2000" dirty="0">
                <a:cs typeface="Arial"/>
              </a:rPr>
              <a:t>infermera o infermer (DUI) i millor</a:t>
            </a:r>
            <a:r>
              <a:rPr lang="ca-ES" sz="2000" spc="-75" dirty="0">
                <a:cs typeface="Arial"/>
              </a:rPr>
              <a:t> </a:t>
            </a:r>
            <a:r>
              <a:rPr lang="ca-ES" sz="2000" dirty="0">
                <a:cs typeface="Arial"/>
              </a:rPr>
              <a:t>a  un que en tingui pràctica.</a:t>
            </a: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lang="ca-ES" sz="2000" dirty="0">
              <a:cs typeface="Times New Roman"/>
            </a:endParaRPr>
          </a:p>
          <a:p>
            <a:pPr marL="682713" marR="5076" indent="-670024">
              <a:lnSpc>
                <a:spcPts val="2908"/>
              </a:lnSpc>
              <a:spcBef>
                <a:spcPts val="2418"/>
              </a:spcBef>
              <a:buFont typeface="Times New Roman"/>
              <a:buChar char="•"/>
              <a:tabLst>
                <a:tab pos="682079" algn="l"/>
                <a:tab pos="682713" algn="l"/>
              </a:tabLst>
            </a:pPr>
            <a:r>
              <a:rPr lang="ca-ES" sz="2000" dirty="0">
                <a:cs typeface="Arial"/>
              </a:rPr>
              <a:t>Procediment dolorós i amb cert perill pel pacient</a:t>
            </a:r>
            <a:r>
              <a:rPr lang="ca-ES" sz="2000" spc="-40" dirty="0">
                <a:cs typeface="Arial"/>
              </a:rPr>
              <a:t> </a:t>
            </a:r>
            <a:r>
              <a:rPr lang="ca-ES" sz="2000" dirty="0">
                <a:cs typeface="Arial"/>
              </a:rPr>
              <a:t>(mètode  invasiu).</a:t>
            </a: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lang="ca-ES" sz="2000" dirty="0">
              <a:cs typeface="Times New Roman"/>
            </a:endParaRPr>
          </a:p>
          <a:p>
            <a:pPr marL="682713" indent="-670024">
              <a:spcBef>
                <a:spcPts val="2083"/>
              </a:spcBef>
              <a:buFont typeface="Times New Roman"/>
              <a:buChar char="•"/>
              <a:tabLst>
                <a:tab pos="682079" algn="l"/>
                <a:tab pos="682713" algn="l"/>
              </a:tabLst>
            </a:pPr>
            <a:r>
              <a:rPr lang="ca-ES" sz="2000" dirty="0">
                <a:cs typeface="Arial"/>
              </a:rPr>
              <a:t>En moltes situacions es substitueix pel</a:t>
            </a:r>
            <a:r>
              <a:rPr lang="ca-ES" sz="2000" spc="-50" dirty="0">
                <a:cs typeface="Arial"/>
              </a:rPr>
              <a:t> </a:t>
            </a:r>
            <a:r>
              <a:rPr lang="ca-ES" sz="2000" dirty="0">
                <a:cs typeface="Arial"/>
              </a:rPr>
              <a:t>pulsioxímetre.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3">
            <a:extLst>
              <a:ext uri="{FF2B5EF4-FFF2-40B4-BE49-F238E27FC236}">
                <a16:creationId xmlns:a16="http://schemas.microsoft.com/office/drawing/2014/main" id="{E3BFF55D-CFF9-4B4D-A6FF-83B5F9D5D153}"/>
              </a:ext>
            </a:extLst>
          </p:cNvPr>
          <p:cNvSpPr/>
          <p:nvPr/>
        </p:nvSpPr>
        <p:spPr>
          <a:xfrm>
            <a:off x="8330381" y="4217603"/>
            <a:ext cx="3861619" cy="2640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100782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E09F1-C735-466A-B6F4-832270F1360F}"/>
              </a:ext>
            </a:extLst>
          </p:cNvPr>
          <p:cNvSpPr txBox="1"/>
          <p:nvPr/>
        </p:nvSpPr>
        <p:spPr>
          <a:xfrm>
            <a:off x="409074" y="1142310"/>
            <a:ext cx="1119738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PULSIOXIMETRIA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5985B5-0E5D-4B82-86D1-05ED55C0BC6B}"/>
              </a:ext>
            </a:extLst>
          </p:cNvPr>
          <p:cNvSpPr txBox="1"/>
          <p:nvPr/>
        </p:nvSpPr>
        <p:spPr>
          <a:xfrm>
            <a:off x="409074" y="264750"/>
            <a:ext cx="1082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err="1"/>
              <a:t>Oxigenoteràpia</a:t>
            </a:r>
            <a:endParaRPr lang="ca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DB4B0D-B1B7-4105-A6BF-66597B333028}"/>
              </a:ext>
            </a:extLst>
          </p:cNvPr>
          <p:cNvCxnSpPr/>
          <p:nvPr/>
        </p:nvCxnSpPr>
        <p:spPr>
          <a:xfrm>
            <a:off x="272716" y="1026695"/>
            <a:ext cx="1164656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8E3D579-FF5E-463A-8767-750AC957F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46" y="1185836"/>
            <a:ext cx="7752347" cy="20303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38B01C-0AA7-4995-9F26-DC9F4484E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643" y="3259739"/>
            <a:ext cx="7244250" cy="32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09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1105</Words>
  <Application>Microsoft Office PowerPoint</Application>
  <PresentationFormat>Panorámica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Tema de Office</vt:lpstr>
      <vt:lpstr>Ajudar al pacient amb dificultats respiratòries. Oxigenoteràpia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21</cp:revision>
  <dcterms:created xsi:type="dcterms:W3CDTF">2021-02-18T10:11:36Z</dcterms:created>
  <dcterms:modified xsi:type="dcterms:W3CDTF">2021-02-24T11:19:25Z</dcterms:modified>
</cp:coreProperties>
</file>