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35" r:id="rId75"/>
    <p:sldId id="336" r:id="rId76"/>
    <p:sldId id="337" r:id="rId77"/>
    <p:sldId id="338" r:id="rId78"/>
    <p:sldId id="339" r:id="rId79"/>
    <p:sldId id="340" r:id="rId80"/>
    <p:sldId id="344" r:id="rId81"/>
    <p:sldId id="345" r:id="rId82"/>
    <p:sldId id="341" r:id="rId83"/>
    <p:sldId id="347" r:id="rId84"/>
    <p:sldId id="348" r:id="rId85"/>
    <p:sldId id="349" r:id="rId86"/>
    <p:sldId id="346" r:id="rId87"/>
    <p:sldId id="350" r:id="rId88"/>
    <p:sldId id="342" r:id="rId89"/>
    <p:sldId id="343" r:id="rId90"/>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C40518-7EE5-4631-B114-719A09C2B637}" type="datetimeFigureOut">
              <a:rPr lang="ca-ES" smtClean="0"/>
              <a:t>7/11/2021</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90914-F1B7-40DD-BA99-A3874DD183D0}" type="slidenum">
              <a:rPr lang="ca-ES" smtClean="0"/>
              <a:t>‹Nº›</a:t>
            </a:fld>
            <a:endParaRPr lang="ca-ES"/>
          </a:p>
        </p:txBody>
      </p:sp>
    </p:spTree>
    <p:extLst>
      <p:ext uri="{BB962C8B-B14F-4D97-AF65-F5344CB8AC3E}">
        <p14:creationId xmlns:p14="http://schemas.microsoft.com/office/powerpoint/2010/main" val="127004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número de diapositiva"/>
          <p:cNvSpPr>
            <a:spLocks noGrp="1"/>
          </p:cNvSpPr>
          <p:nvPr>
            <p:ph type="sldNum" sz="quarter" idx="10"/>
          </p:nvPr>
        </p:nvSpPr>
        <p:spPr/>
        <p:txBody>
          <a:bodyPr/>
          <a:lstStyle/>
          <a:p>
            <a:fld id="{C2A20621-D4FC-4B54-8037-0AF59FFC4394}" type="slidenum">
              <a:rPr lang="ca-ES" smtClean="0">
                <a:solidFill>
                  <a:prstClr val="black"/>
                </a:solidFill>
              </a:rPr>
              <a:pPr/>
              <a:t>2</a:t>
            </a:fld>
            <a:endParaRPr lang="ca-ES" dirty="0">
              <a:solidFill>
                <a:prstClr val="black"/>
              </a:solidFill>
            </a:endParaRPr>
          </a:p>
        </p:txBody>
      </p:sp>
    </p:spTree>
    <p:extLst>
      <p:ext uri="{BB962C8B-B14F-4D97-AF65-F5344CB8AC3E}">
        <p14:creationId xmlns:p14="http://schemas.microsoft.com/office/powerpoint/2010/main" val="318609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FCCAB2ED-3AF3-415D-A3BC-FC259BC9A9AD}" type="datetimeFigureOut">
              <a:rPr lang="ca-ES" smtClean="0"/>
              <a:t>7/11/2021</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03535A5-D5AE-41B0-8825-6E661E4AC79B}" type="slidenum">
              <a:rPr lang="ca-ES" smtClean="0"/>
              <a:t>‹Nº›</a:t>
            </a:fld>
            <a:endParaRPr lang="ca-ES"/>
          </a:p>
        </p:txBody>
      </p:sp>
    </p:spTree>
    <p:extLst>
      <p:ext uri="{BB962C8B-B14F-4D97-AF65-F5344CB8AC3E}">
        <p14:creationId xmlns:p14="http://schemas.microsoft.com/office/powerpoint/2010/main" val="241997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FCCAB2ED-3AF3-415D-A3BC-FC259BC9A9AD}" type="datetimeFigureOut">
              <a:rPr lang="ca-ES" smtClean="0"/>
              <a:t>7/11/2021</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03535A5-D5AE-41B0-8825-6E661E4AC79B}" type="slidenum">
              <a:rPr lang="ca-ES" smtClean="0"/>
              <a:t>‹Nº›</a:t>
            </a:fld>
            <a:endParaRPr lang="ca-ES"/>
          </a:p>
        </p:txBody>
      </p:sp>
    </p:spTree>
    <p:extLst>
      <p:ext uri="{BB962C8B-B14F-4D97-AF65-F5344CB8AC3E}">
        <p14:creationId xmlns:p14="http://schemas.microsoft.com/office/powerpoint/2010/main" val="163691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FCCAB2ED-3AF3-415D-A3BC-FC259BC9A9AD}" type="datetimeFigureOut">
              <a:rPr lang="ca-ES" smtClean="0"/>
              <a:t>7/11/2021</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03535A5-D5AE-41B0-8825-6E661E4AC79B}" type="slidenum">
              <a:rPr lang="ca-ES" smtClean="0"/>
              <a:t>‹Nº›</a:t>
            </a:fld>
            <a:endParaRPr lang="ca-ES"/>
          </a:p>
        </p:txBody>
      </p:sp>
    </p:spTree>
    <p:extLst>
      <p:ext uri="{BB962C8B-B14F-4D97-AF65-F5344CB8AC3E}">
        <p14:creationId xmlns:p14="http://schemas.microsoft.com/office/powerpoint/2010/main" val="2416985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93C0C76-EA3A-4594-A338-1565838CE95D}" type="datetimeFigureOut">
              <a:rPr lang="ca-ES" smtClean="0"/>
              <a:pPr/>
              <a:t>7/11/2021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2A160EB3-FA4C-4B3E-B305-534A3788528D}" type="slidenum">
              <a:rPr lang="ca-ES" smtClean="0"/>
              <a:pPr/>
              <a:t>‹Nº›</a:t>
            </a:fld>
            <a:endParaRPr lang="ca-E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768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93C0C76-EA3A-4594-A338-1565838CE95D}" type="datetimeFigureOut">
              <a:rPr lang="ca-ES" smtClean="0"/>
              <a:pPr/>
              <a:t>7/11/2021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2A160EB3-FA4C-4B3E-B305-534A3788528D}" type="slidenum">
              <a:rPr lang="ca-ES" smtClean="0"/>
              <a:pPr/>
              <a:t>‹Nº›</a:t>
            </a:fld>
            <a:endParaRPr lang="ca-ES"/>
          </a:p>
        </p:txBody>
      </p:sp>
    </p:spTree>
    <p:extLst>
      <p:ext uri="{BB962C8B-B14F-4D97-AF65-F5344CB8AC3E}">
        <p14:creationId xmlns:p14="http://schemas.microsoft.com/office/powerpoint/2010/main" val="251581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93C0C76-EA3A-4594-A338-1565838CE95D}" type="datetimeFigureOut">
              <a:rPr lang="ca-ES" smtClean="0"/>
              <a:pPr/>
              <a:t>7/11/2021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2A160EB3-FA4C-4B3E-B305-534A3788528D}" type="slidenum">
              <a:rPr lang="ca-ES" smtClean="0"/>
              <a:pPr/>
              <a:t>‹Nº›</a:t>
            </a:fld>
            <a:endParaRPr lang="ca-E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97467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93C0C76-EA3A-4594-A338-1565838CE95D}" type="datetimeFigureOut">
              <a:rPr lang="ca-ES" smtClean="0"/>
              <a:pPr/>
              <a:t>7/11/2021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2A160EB3-FA4C-4B3E-B305-534A3788528D}" type="slidenum">
              <a:rPr lang="ca-ES" smtClean="0"/>
              <a:pPr/>
              <a:t>‹Nº›</a:t>
            </a:fld>
            <a:endParaRPr lang="ca-ES"/>
          </a:p>
        </p:txBody>
      </p:sp>
    </p:spTree>
    <p:extLst>
      <p:ext uri="{BB962C8B-B14F-4D97-AF65-F5344CB8AC3E}">
        <p14:creationId xmlns:p14="http://schemas.microsoft.com/office/powerpoint/2010/main" val="2831829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93C0C76-EA3A-4594-A338-1565838CE95D}" type="datetimeFigureOut">
              <a:rPr lang="ca-ES" smtClean="0"/>
              <a:pPr/>
              <a:t>7/11/2021</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2A160EB3-FA4C-4B3E-B305-534A3788528D}" type="slidenum">
              <a:rPr lang="ca-ES" smtClean="0"/>
              <a:pPr/>
              <a:t>‹Nº›</a:t>
            </a:fld>
            <a:endParaRPr lang="ca-E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240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93C0C76-EA3A-4594-A338-1565838CE95D}" type="datetimeFigureOut">
              <a:rPr lang="ca-ES" smtClean="0"/>
              <a:pPr/>
              <a:t>7/11/2021</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2A160EB3-FA4C-4B3E-B305-534A3788528D}" type="slidenum">
              <a:rPr lang="ca-ES" smtClean="0"/>
              <a:pPr/>
              <a:t>‹Nº›</a:t>
            </a:fld>
            <a:endParaRPr lang="ca-ES"/>
          </a:p>
        </p:txBody>
      </p:sp>
    </p:spTree>
    <p:extLst>
      <p:ext uri="{BB962C8B-B14F-4D97-AF65-F5344CB8AC3E}">
        <p14:creationId xmlns:p14="http://schemas.microsoft.com/office/powerpoint/2010/main" val="3765624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C0C76-EA3A-4594-A338-1565838CE95D}" type="datetimeFigureOut">
              <a:rPr lang="ca-ES" smtClean="0"/>
              <a:pPr/>
              <a:t>7/11/2021</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2A160EB3-FA4C-4B3E-B305-534A3788528D}" type="slidenum">
              <a:rPr lang="ca-ES" smtClean="0"/>
              <a:pPr/>
              <a:t>‹Nº›</a:t>
            </a:fld>
            <a:endParaRPr lang="ca-ES"/>
          </a:p>
        </p:txBody>
      </p:sp>
    </p:spTree>
    <p:extLst>
      <p:ext uri="{BB962C8B-B14F-4D97-AF65-F5344CB8AC3E}">
        <p14:creationId xmlns:p14="http://schemas.microsoft.com/office/powerpoint/2010/main" val="1689943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93C0C76-EA3A-4594-A338-1565838CE95D}" type="datetimeFigureOut">
              <a:rPr lang="ca-ES" smtClean="0"/>
              <a:pPr/>
              <a:t>7/11/2021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2A160EB3-FA4C-4B3E-B305-534A3788528D}" type="slidenum">
              <a:rPr lang="ca-ES" smtClean="0"/>
              <a:pPr/>
              <a:t>‹Nº›</a:t>
            </a:fld>
            <a:endParaRPr lang="ca-E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57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FCCAB2ED-3AF3-415D-A3BC-FC259BC9A9AD}" type="datetimeFigureOut">
              <a:rPr lang="ca-ES" smtClean="0"/>
              <a:t>7/11/2021</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03535A5-D5AE-41B0-8825-6E661E4AC79B}" type="slidenum">
              <a:rPr lang="ca-ES" smtClean="0"/>
              <a:t>‹Nº›</a:t>
            </a:fld>
            <a:endParaRPr lang="ca-ES"/>
          </a:p>
        </p:txBody>
      </p:sp>
    </p:spTree>
    <p:extLst>
      <p:ext uri="{BB962C8B-B14F-4D97-AF65-F5344CB8AC3E}">
        <p14:creationId xmlns:p14="http://schemas.microsoft.com/office/powerpoint/2010/main" val="541132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93C0C76-EA3A-4594-A338-1565838CE95D}" type="datetimeFigureOut">
              <a:rPr lang="ca-ES" smtClean="0"/>
              <a:pPr/>
              <a:t>7/11/2021</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2A160EB3-FA4C-4B3E-B305-534A3788528D}" type="slidenum">
              <a:rPr lang="ca-ES" smtClean="0"/>
              <a:pPr/>
              <a:t>‹Nº›</a:t>
            </a:fld>
            <a:endParaRPr lang="ca-ES"/>
          </a:p>
        </p:txBody>
      </p:sp>
    </p:spTree>
    <p:extLst>
      <p:ext uri="{BB962C8B-B14F-4D97-AF65-F5344CB8AC3E}">
        <p14:creationId xmlns:p14="http://schemas.microsoft.com/office/powerpoint/2010/main" val="2965508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93C0C76-EA3A-4594-A338-1565838CE95D}" type="datetimeFigureOut">
              <a:rPr lang="ca-ES" smtClean="0"/>
              <a:pPr/>
              <a:t>7/11/2021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2A160EB3-FA4C-4B3E-B305-534A3788528D}" type="slidenum">
              <a:rPr lang="ca-ES" smtClean="0"/>
              <a:pPr/>
              <a:t>‹Nº›</a:t>
            </a:fld>
            <a:endParaRPr lang="ca-ES"/>
          </a:p>
        </p:txBody>
      </p:sp>
    </p:spTree>
    <p:extLst>
      <p:ext uri="{BB962C8B-B14F-4D97-AF65-F5344CB8AC3E}">
        <p14:creationId xmlns:p14="http://schemas.microsoft.com/office/powerpoint/2010/main" val="1084672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93C0C76-EA3A-4594-A338-1565838CE95D}" type="datetimeFigureOut">
              <a:rPr lang="ca-ES" smtClean="0"/>
              <a:pPr/>
              <a:t>7/11/2021</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2A160EB3-FA4C-4B3E-B305-534A3788528D}" type="slidenum">
              <a:rPr lang="ca-ES" smtClean="0"/>
              <a:pPr/>
              <a:t>‹Nº›</a:t>
            </a:fld>
            <a:endParaRPr lang="ca-ES"/>
          </a:p>
        </p:txBody>
      </p:sp>
    </p:spTree>
    <p:extLst>
      <p:ext uri="{BB962C8B-B14F-4D97-AF65-F5344CB8AC3E}">
        <p14:creationId xmlns:p14="http://schemas.microsoft.com/office/powerpoint/2010/main" val="106910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CCAB2ED-3AF3-415D-A3BC-FC259BC9A9AD}" type="datetimeFigureOut">
              <a:rPr lang="ca-ES" smtClean="0"/>
              <a:t>7/11/2021</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03535A5-D5AE-41B0-8825-6E661E4AC79B}" type="slidenum">
              <a:rPr lang="ca-ES" smtClean="0"/>
              <a:t>‹Nº›</a:t>
            </a:fld>
            <a:endParaRPr lang="ca-ES"/>
          </a:p>
        </p:txBody>
      </p:sp>
    </p:spTree>
    <p:extLst>
      <p:ext uri="{BB962C8B-B14F-4D97-AF65-F5344CB8AC3E}">
        <p14:creationId xmlns:p14="http://schemas.microsoft.com/office/powerpoint/2010/main" val="2522937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FCCAB2ED-3AF3-415D-A3BC-FC259BC9A9AD}" type="datetimeFigureOut">
              <a:rPr lang="ca-ES" smtClean="0"/>
              <a:t>7/11/2021</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E03535A5-D5AE-41B0-8825-6E661E4AC79B}" type="slidenum">
              <a:rPr lang="ca-ES" smtClean="0"/>
              <a:t>‹Nº›</a:t>
            </a:fld>
            <a:endParaRPr lang="ca-ES"/>
          </a:p>
        </p:txBody>
      </p:sp>
    </p:spTree>
    <p:extLst>
      <p:ext uri="{BB962C8B-B14F-4D97-AF65-F5344CB8AC3E}">
        <p14:creationId xmlns:p14="http://schemas.microsoft.com/office/powerpoint/2010/main" val="17092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FCCAB2ED-3AF3-415D-A3BC-FC259BC9A9AD}" type="datetimeFigureOut">
              <a:rPr lang="ca-ES" smtClean="0"/>
              <a:t>7/11/2021</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E03535A5-D5AE-41B0-8825-6E661E4AC79B}" type="slidenum">
              <a:rPr lang="ca-ES" smtClean="0"/>
              <a:t>‹Nº›</a:t>
            </a:fld>
            <a:endParaRPr lang="ca-ES"/>
          </a:p>
        </p:txBody>
      </p:sp>
    </p:spTree>
    <p:extLst>
      <p:ext uri="{BB962C8B-B14F-4D97-AF65-F5344CB8AC3E}">
        <p14:creationId xmlns:p14="http://schemas.microsoft.com/office/powerpoint/2010/main" val="1655341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FCCAB2ED-3AF3-415D-A3BC-FC259BC9A9AD}" type="datetimeFigureOut">
              <a:rPr lang="ca-ES" smtClean="0"/>
              <a:t>7/11/2021</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E03535A5-D5AE-41B0-8825-6E661E4AC79B}" type="slidenum">
              <a:rPr lang="ca-ES" smtClean="0"/>
              <a:t>‹Nº›</a:t>
            </a:fld>
            <a:endParaRPr lang="ca-ES"/>
          </a:p>
        </p:txBody>
      </p:sp>
    </p:spTree>
    <p:extLst>
      <p:ext uri="{BB962C8B-B14F-4D97-AF65-F5344CB8AC3E}">
        <p14:creationId xmlns:p14="http://schemas.microsoft.com/office/powerpoint/2010/main" val="46724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CCAB2ED-3AF3-415D-A3BC-FC259BC9A9AD}" type="datetimeFigureOut">
              <a:rPr lang="ca-ES" smtClean="0"/>
              <a:t>7/11/2021</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E03535A5-D5AE-41B0-8825-6E661E4AC79B}" type="slidenum">
              <a:rPr lang="ca-ES" smtClean="0"/>
              <a:t>‹Nº›</a:t>
            </a:fld>
            <a:endParaRPr lang="ca-ES"/>
          </a:p>
        </p:txBody>
      </p:sp>
    </p:spTree>
    <p:extLst>
      <p:ext uri="{BB962C8B-B14F-4D97-AF65-F5344CB8AC3E}">
        <p14:creationId xmlns:p14="http://schemas.microsoft.com/office/powerpoint/2010/main" val="321907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CAB2ED-3AF3-415D-A3BC-FC259BC9A9AD}" type="datetimeFigureOut">
              <a:rPr lang="ca-ES" smtClean="0"/>
              <a:t>7/11/2021</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E03535A5-D5AE-41B0-8825-6E661E4AC79B}" type="slidenum">
              <a:rPr lang="ca-ES" smtClean="0"/>
              <a:t>‹Nº›</a:t>
            </a:fld>
            <a:endParaRPr lang="ca-ES"/>
          </a:p>
        </p:txBody>
      </p:sp>
    </p:spTree>
    <p:extLst>
      <p:ext uri="{BB962C8B-B14F-4D97-AF65-F5344CB8AC3E}">
        <p14:creationId xmlns:p14="http://schemas.microsoft.com/office/powerpoint/2010/main" val="187380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CAB2ED-3AF3-415D-A3BC-FC259BC9A9AD}" type="datetimeFigureOut">
              <a:rPr lang="ca-ES" smtClean="0"/>
              <a:t>7/11/2021</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E03535A5-D5AE-41B0-8825-6E661E4AC79B}" type="slidenum">
              <a:rPr lang="ca-ES" smtClean="0"/>
              <a:t>‹Nº›</a:t>
            </a:fld>
            <a:endParaRPr lang="ca-ES"/>
          </a:p>
        </p:txBody>
      </p:sp>
    </p:spTree>
    <p:extLst>
      <p:ext uri="{BB962C8B-B14F-4D97-AF65-F5344CB8AC3E}">
        <p14:creationId xmlns:p14="http://schemas.microsoft.com/office/powerpoint/2010/main" val="397457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AB2ED-3AF3-415D-A3BC-FC259BC9A9AD}" type="datetimeFigureOut">
              <a:rPr lang="ca-ES" smtClean="0"/>
              <a:t>7/11/2021</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535A5-D5AE-41B0-8825-6E661E4AC79B}" type="slidenum">
              <a:rPr lang="ca-ES" smtClean="0"/>
              <a:t>‹Nº›</a:t>
            </a:fld>
            <a:endParaRPr lang="ca-ES"/>
          </a:p>
        </p:txBody>
      </p:sp>
    </p:spTree>
    <p:extLst>
      <p:ext uri="{BB962C8B-B14F-4D97-AF65-F5344CB8AC3E}">
        <p14:creationId xmlns:p14="http://schemas.microsoft.com/office/powerpoint/2010/main" val="1926965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93C0C76-EA3A-4594-A338-1565838CE95D}" type="datetimeFigureOut">
              <a:rPr lang="ca-ES" smtClean="0"/>
              <a:pPr/>
              <a:t>7/11/2021</a:t>
            </a:fld>
            <a:endParaRPr lang="ca-E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ca-E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A160EB3-FA4C-4B3E-B305-534A3788528D}" type="slidenum">
              <a:rPr lang="ca-ES" smtClean="0"/>
              <a:pPr/>
              <a:t>‹Nº›</a:t>
            </a:fld>
            <a:endParaRPr lang="ca-ES"/>
          </a:p>
        </p:txBody>
      </p:sp>
    </p:spTree>
    <p:extLst>
      <p:ext uri="{BB962C8B-B14F-4D97-AF65-F5344CB8AC3E}">
        <p14:creationId xmlns:p14="http://schemas.microsoft.com/office/powerpoint/2010/main" val="398514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hyperlink" Target="http://ioc.xtec.cat/materials/FP/Materials/0201_GAD/GAD_0201_M01/web/html/WebContent/u1/a3/continguts.html#Figura 3" TargetMode="Externa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ca-ES" dirty="0" smtClean="0"/>
              <a:t>UF1 ORGANITZACIÓ DE L’ATENCIÓ AL CLIENT, CONSMIDOR I USUARI</a:t>
            </a:r>
            <a:endParaRPr lang="ca-ES" dirty="0"/>
          </a:p>
        </p:txBody>
      </p:sp>
      <p:sp>
        <p:nvSpPr>
          <p:cNvPr id="3" name="2 Subtítulo"/>
          <p:cNvSpPr>
            <a:spLocks noGrp="1"/>
          </p:cNvSpPr>
          <p:nvPr>
            <p:ph type="subTitle" idx="1"/>
          </p:nvPr>
        </p:nvSpPr>
        <p:spPr/>
        <p:txBody>
          <a:bodyPr/>
          <a:lstStyle/>
          <a:p>
            <a:r>
              <a:rPr lang="ca-ES" dirty="0" smtClean="0"/>
              <a:t>NF2 TÈCNIQUES DE COMUNICACIÓ</a:t>
            </a:r>
            <a:endParaRPr lang="ca-ES" dirty="0"/>
          </a:p>
        </p:txBody>
      </p:sp>
    </p:spTree>
    <p:extLst>
      <p:ext uri="{BB962C8B-B14F-4D97-AF65-F5344CB8AC3E}">
        <p14:creationId xmlns:p14="http://schemas.microsoft.com/office/powerpoint/2010/main" val="2575363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Codi</a:t>
            </a:r>
            <a:endParaRPr lang="ca-ES" dirty="0"/>
          </a:p>
        </p:txBody>
      </p:sp>
      <p:sp>
        <p:nvSpPr>
          <p:cNvPr id="3" name="2 Marcador de contenido"/>
          <p:cNvSpPr>
            <a:spLocks noGrp="1"/>
          </p:cNvSpPr>
          <p:nvPr>
            <p:ph idx="1"/>
          </p:nvPr>
        </p:nvSpPr>
        <p:spPr/>
        <p:txBody>
          <a:bodyPr>
            <a:normAutofit/>
          </a:bodyPr>
          <a:lstStyle/>
          <a:p>
            <a:pPr marL="0" indent="0" algn="just">
              <a:buNone/>
            </a:pPr>
            <a:r>
              <a:rPr lang="ca-ES" dirty="0"/>
              <a:t>El codi és el conjunt de normes, llenguatge i símbols que l’emissor tria, segons qui sigui el receptor, per articular i transmetre el missatge, per </a:t>
            </a:r>
            <a:r>
              <a:rPr lang="ca-ES" dirty="0" smtClean="0"/>
              <a:t>fer-lo </a:t>
            </a:r>
            <a:r>
              <a:rPr lang="ca-ES" dirty="0"/>
              <a:t>comprensible. </a:t>
            </a:r>
            <a:endParaRPr lang="ca-ES" dirty="0" smtClean="0"/>
          </a:p>
          <a:p>
            <a:pPr marL="0" indent="0" algn="just">
              <a:buNone/>
            </a:pPr>
            <a:endParaRPr lang="ca-ES" sz="1000" dirty="0"/>
          </a:p>
          <a:p>
            <a:pPr marL="0" indent="0" algn="just">
              <a:buNone/>
            </a:pPr>
            <a:r>
              <a:rPr lang="ca-ES" dirty="0"/>
              <a:t>En la comunicació interpersonal és necessari que el receptor tingui un codi comú amb l’emissor per comprendre el significat del missatge. Si l’emissor i el receptor fan servir codis de diferents significats la comunicació és impossible</a:t>
            </a:r>
            <a:r>
              <a:rPr lang="ca-ES" dirty="0" smtClean="0"/>
              <a:t>.</a:t>
            </a:r>
          </a:p>
          <a:p>
            <a:pPr marL="0" indent="0" algn="just">
              <a:buNone/>
            </a:pPr>
            <a:endParaRPr lang="ca-ES" sz="1000" dirty="0"/>
          </a:p>
          <a:p>
            <a:pPr marL="0" indent="0" algn="just">
              <a:buNone/>
            </a:pPr>
            <a:r>
              <a:rPr lang="ca-ES" dirty="0"/>
              <a:t>En un procés de comunicació, l’emissor ha de fer un esforç per adaptar-se a l’àmbit de coneixements i al codi del receptor, per exemple, el mateix idioma, per fer possibles la codificació i la descodificació.</a:t>
            </a:r>
          </a:p>
          <a:p>
            <a:pPr marL="0" indent="0">
              <a:buNone/>
            </a:pPr>
            <a:endParaRPr lang="ca-ES" dirty="0"/>
          </a:p>
        </p:txBody>
      </p:sp>
    </p:spTree>
    <p:extLst>
      <p:ext uri="{BB962C8B-B14F-4D97-AF65-F5344CB8AC3E}">
        <p14:creationId xmlns:p14="http://schemas.microsoft.com/office/powerpoint/2010/main" val="3917214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79208"/>
            <a:ext cx="2880320" cy="135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62659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5177" y="669555"/>
            <a:ext cx="30480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92" y="2780928"/>
            <a:ext cx="8896748" cy="3825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566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Feedback</a:t>
            </a:r>
            <a:endParaRPr lang="ca-ES" dirty="0"/>
          </a:p>
        </p:txBody>
      </p:sp>
      <p:sp>
        <p:nvSpPr>
          <p:cNvPr id="3" name="2 Marcador de contenido"/>
          <p:cNvSpPr>
            <a:spLocks noGrp="1"/>
          </p:cNvSpPr>
          <p:nvPr>
            <p:ph idx="1"/>
          </p:nvPr>
        </p:nvSpPr>
        <p:spPr/>
        <p:txBody>
          <a:bodyPr/>
          <a:lstStyle/>
          <a:p>
            <a:pPr marL="0" indent="0" algn="just">
              <a:buNone/>
            </a:pPr>
            <a:r>
              <a:rPr lang="ca-ES" dirty="0" smtClean="0"/>
              <a:t>El feedback, o realimentació, és la forma de control més important del procés de comunicació, és la resposta del receptor a l’emissor. Permet avaluar en tot moment el missatge emès. </a:t>
            </a:r>
          </a:p>
          <a:p>
            <a:pPr marL="0" indent="0" algn="just">
              <a:buNone/>
            </a:pPr>
            <a:r>
              <a:rPr lang="ca-ES" dirty="0" smtClean="0"/>
              <a:t>El </a:t>
            </a:r>
            <a:r>
              <a:rPr lang="ca-ES" dirty="0"/>
              <a:t>feedback té uns efectes determinants sobre </a:t>
            </a:r>
            <a:r>
              <a:rPr lang="ca-ES" dirty="0" smtClean="0"/>
              <a:t>l’emissor:</a:t>
            </a:r>
          </a:p>
          <a:p>
            <a:pPr algn="just"/>
            <a:r>
              <a:rPr lang="ca-ES" dirty="0"/>
              <a:t>S</a:t>
            </a:r>
            <a:r>
              <a:rPr lang="ca-ES" dirty="0" smtClean="0"/>
              <a:t>uavitza </a:t>
            </a:r>
            <a:r>
              <a:rPr lang="ca-ES" dirty="0"/>
              <a:t>la tensió de l’emissor, que pot ajustar el seu missatge perquè arribi a l’objectiu previst en diverses onades successives, això li dóna seguretat ja que sap que les possibilitats de retransmissió estan </a:t>
            </a:r>
            <a:r>
              <a:rPr lang="ca-ES" dirty="0" smtClean="0"/>
              <a:t>obertes.</a:t>
            </a:r>
            <a:endParaRPr lang="ca-ES" dirty="0"/>
          </a:p>
          <a:p>
            <a:pPr algn="just"/>
            <a:r>
              <a:rPr lang="ca-ES" dirty="0"/>
              <a:t>E</a:t>
            </a:r>
            <a:r>
              <a:rPr lang="ca-ES" dirty="0" smtClean="0"/>
              <a:t>l </a:t>
            </a:r>
            <a:r>
              <a:rPr lang="ca-ES" dirty="0"/>
              <a:t>receptor actua amb més tranquil·litat, perquè sap que el seu missatge de tornada serà atès i completarà així la primera informació rebuda.</a:t>
            </a:r>
          </a:p>
        </p:txBody>
      </p:sp>
    </p:spTree>
    <p:extLst>
      <p:ext uri="{BB962C8B-B14F-4D97-AF65-F5344CB8AC3E}">
        <p14:creationId xmlns:p14="http://schemas.microsoft.com/office/powerpoint/2010/main" val="3851585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1.3 Barreres en la comunicació</a:t>
            </a:r>
            <a:endParaRPr lang="ca-ES" dirty="0"/>
          </a:p>
        </p:txBody>
      </p:sp>
      <p:sp>
        <p:nvSpPr>
          <p:cNvPr id="3" name="2 Marcador de contenido"/>
          <p:cNvSpPr>
            <a:spLocks noGrp="1"/>
          </p:cNvSpPr>
          <p:nvPr>
            <p:ph idx="1"/>
          </p:nvPr>
        </p:nvSpPr>
        <p:spPr/>
        <p:txBody>
          <a:bodyPr/>
          <a:lstStyle/>
          <a:p>
            <a:pPr marL="0" indent="0" algn="just">
              <a:buNone/>
            </a:pPr>
            <a:r>
              <a:rPr lang="ca-ES" dirty="0" smtClean="0"/>
              <a:t>En començar un procés de comunicació, l’emissor que pretén comunicar tria el codi i el mitjà adequats per transmetre aquesta comunicació, tenint en compte sempre el receptor.</a:t>
            </a:r>
          </a:p>
          <a:p>
            <a:pPr marL="0" indent="0" algn="just">
              <a:buNone/>
            </a:pPr>
            <a:r>
              <a:rPr lang="ca-ES" dirty="0" smtClean="0"/>
              <a:t>No obstant això, de vegades, fins i tot quan s’utilitza la millor tècnica en la comunicació, comprovem que el missatge no arriba en els termes previstos.</a:t>
            </a:r>
          </a:p>
          <a:p>
            <a:pPr marL="0" indent="0">
              <a:buNone/>
            </a:pPr>
            <a:r>
              <a:rPr lang="ca-ES" dirty="0" smtClean="0"/>
              <a:t>Les barreres en la comunicació poden ser producte d’algun d’aquests tres elements que hi intervenen:</a:t>
            </a:r>
          </a:p>
          <a:p>
            <a:pPr marL="0" indent="0">
              <a:buNone/>
            </a:pPr>
            <a:r>
              <a:rPr lang="ca-ES" dirty="0" smtClean="0"/>
              <a:t>• l’entorn</a:t>
            </a:r>
          </a:p>
          <a:p>
            <a:pPr marL="0" indent="0">
              <a:buNone/>
            </a:pPr>
            <a:r>
              <a:rPr lang="ca-ES" dirty="0" smtClean="0"/>
              <a:t>• l’emissor</a:t>
            </a:r>
          </a:p>
          <a:p>
            <a:pPr marL="0" indent="0">
              <a:buNone/>
            </a:pPr>
            <a:r>
              <a:rPr lang="ca-ES" dirty="0" smtClean="0"/>
              <a:t>• el receptor</a:t>
            </a:r>
          </a:p>
          <a:p>
            <a:pPr marL="0" indent="0">
              <a:buNone/>
            </a:pPr>
            <a:endParaRPr lang="ca-ES" dirty="0"/>
          </a:p>
        </p:txBody>
      </p:sp>
    </p:spTree>
    <p:extLst>
      <p:ext uri="{BB962C8B-B14F-4D97-AF65-F5344CB8AC3E}">
        <p14:creationId xmlns:p14="http://schemas.microsoft.com/office/powerpoint/2010/main" val="2326525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De l’entorn</a:t>
            </a:r>
            <a:endParaRPr lang="ca-ES" dirty="0"/>
          </a:p>
        </p:txBody>
      </p:sp>
      <p:sp>
        <p:nvSpPr>
          <p:cNvPr id="3" name="2 Marcador de contenido"/>
          <p:cNvSpPr>
            <a:spLocks noGrp="1"/>
          </p:cNvSpPr>
          <p:nvPr>
            <p:ph idx="1"/>
          </p:nvPr>
        </p:nvSpPr>
        <p:spPr/>
        <p:txBody>
          <a:bodyPr/>
          <a:lstStyle/>
          <a:p>
            <a:pPr marL="0" indent="0">
              <a:buNone/>
            </a:pPr>
            <a:r>
              <a:rPr lang="ca-ES" dirty="0"/>
              <a:t>D’entre les barreres que produeix l’entorn, en destaquen les següents:</a:t>
            </a:r>
          </a:p>
          <a:p>
            <a:pPr marL="0" indent="0">
              <a:buNone/>
            </a:pPr>
            <a:r>
              <a:rPr lang="ca-ES" dirty="0"/>
              <a:t>• Sorolls de l’ambient: trànsit, clima, sorolls físics, etc. </a:t>
            </a:r>
            <a:endParaRPr lang="ca-ES" dirty="0" smtClean="0"/>
          </a:p>
          <a:p>
            <a:pPr marL="0" indent="0">
              <a:buNone/>
            </a:pPr>
            <a:r>
              <a:rPr lang="ca-ES" dirty="0" smtClean="0"/>
              <a:t>• </a:t>
            </a:r>
            <a:r>
              <a:rPr lang="ca-ES" dirty="0"/>
              <a:t>Diverses interrupcions: telefòniques, personals, etc</a:t>
            </a:r>
            <a:r>
              <a:rPr lang="ca-ES" dirty="0" smtClean="0"/>
              <a:t>.</a:t>
            </a:r>
          </a:p>
          <a:p>
            <a:pPr marL="0" indent="0">
              <a:buNone/>
            </a:pPr>
            <a:r>
              <a:rPr lang="ca-ES" dirty="0" smtClean="0"/>
              <a:t>• </a:t>
            </a:r>
            <a:r>
              <a:rPr lang="ca-ES" dirty="0"/>
              <a:t>L’espai físic: gran o petit, incomoditat, etc</a:t>
            </a:r>
            <a:r>
              <a:rPr lang="ca-ES" dirty="0" smtClean="0"/>
              <a:t>.</a:t>
            </a:r>
            <a:endParaRPr lang="ca-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789040"/>
            <a:ext cx="3506713" cy="263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260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De l’emissor</a:t>
            </a:r>
            <a:endParaRPr lang="ca-ES" dirty="0"/>
          </a:p>
        </p:txBody>
      </p:sp>
      <p:sp>
        <p:nvSpPr>
          <p:cNvPr id="3" name="2 Marcador de contenido"/>
          <p:cNvSpPr>
            <a:spLocks noGrp="1"/>
          </p:cNvSpPr>
          <p:nvPr>
            <p:ph idx="1"/>
          </p:nvPr>
        </p:nvSpPr>
        <p:spPr/>
        <p:txBody>
          <a:bodyPr>
            <a:normAutofit fontScale="92500" lnSpcReduction="10000"/>
          </a:bodyPr>
          <a:lstStyle/>
          <a:p>
            <a:pPr marL="0" indent="0" algn="just">
              <a:buNone/>
            </a:pPr>
            <a:r>
              <a:rPr lang="ca-ES" dirty="0" smtClean="0"/>
              <a:t>• </a:t>
            </a:r>
            <a:r>
              <a:rPr lang="ca-ES" dirty="0"/>
              <a:t>Missatge poc precís o ambigu: densitat expositiva, vocalització incorrecta, etc. </a:t>
            </a:r>
            <a:endParaRPr lang="ca-ES" dirty="0" smtClean="0"/>
          </a:p>
          <a:p>
            <a:pPr marL="0" indent="0" algn="just">
              <a:buNone/>
            </a:pPr>
            <a:r>
              <a:rPr lang="ca-ES" dirty="0" smtClean="0"/>
              <a:t>• </a:t>
            </a:r>
            <a:r>
              <a:rPr lang="ca-ES" dirty="0"/>
              <a:t>Absència d’un codi comú amb el receptor: diferència cultural, argot no comprensible, etc. </a:t>
            </a:r>
            <a:endParaRPr lang="ca-ES" dirty="0" smtClean="0"/>
          </a:p>
          <a:p>
            <a:pPr marL="0" indent="0" algn="just">
              <a:buNone/>
            </a:pPr>
            <a:r>
              <a:rPr lang="ca-ES" dirty="0" smtClean="0"/>
              <a:t>• </a:t>
            </a:r>
            <a:r>
              <a:rPr lang="ca-ES" dirty="0"/>
              <a:t>Falta d’habilitat: crear expectatives exagerades, incoherència amb el que es diu i el que es fa, etc.</a:t>
            </a:r>
          </a:p>
          <a:p>
            <a:pPr marL="0" indent="0" algn="just">
              <a:buNone/>
            </a:pPr>
            <a:r>
              <a:rPr lang="ca-ES" dirty="0"/>
              <a:t>•</a:t>
            </a:r>
            <a:r>
              <a:rPr lang="ca-ES" dirty="0" smtClean="0"/>
              <a:t> </a:t>
            </a:r>
            <a:r>
              <a:rPr lang="ca-ES" dirty="0"/>
              <a:t>Actitud negativa cap a si mateix, cap al receptor, el tema o el context de la mateixa comunicació: excessiu protagonisme, timidesa, sentiment de superioritat, etc. </a:t>
            </a:r>
            <a:endParaRPr lang="ca-ES" dirty="0" smtClean="0"/>
          </a:p>
          <a:p>
            <a:pPr marL="0" indent="0" algn="just">
              <a:buNone/>
            </a:pPr>
            <a:r>
              <a:rPr lang="ca-ES" dirty="0" smtClean="0"/>
              <a:t>• </a:t>
            </a:r>
            <a:r>
              <a:rPr lang="ca-ES" dirty="0"/>
              <a:t>Falta d’empatia: no adonar-se del punt de vista de l’altre, no escoltar o prejutjar, etc. </a:t>
            </a:r>
            <a:endParaRPr lang="ca-ES" dirty="0" smtClean="0"/>
          </a:p>
          <a:p>
            <a:pPr marL="0" indent="0" algn="just">
              <a:buNone/>
            </a:pPr>
            <a:r>
              <a:rPr lang="ca-ES" dirty="0" smtClean="0"/>
              <a:t>• </a:t>
            </a:r>
            <a:r>
              <a:rPr lang="ca-ES" dirty="0"/>
              <a:t>Utilització incorrecta de redundàncies: excessives explicacions innecessàries, ús indiscriminat que provoca cansament en el receptor, etc</a:t>
            </a:r>
            <a:r>
              <a:rPr lang="ca-ES" dirty="0" smtClean="0"/>
              <a:t>.</a:t>
            </a:r>
            <a:endParaRPr lang="ca-ES" dirty="0"/>
          </a:p>
        </p:txBody>
      </p:sp>
    </p:spTree>
    <p:extLst>
      <p:ext uri="{BB962C8B-B14F-4D97-AF65-F5344CB8AC3E}">
        <p14:creationId xmlns:p14="http://schemas.microsoft.com/office/powerpoint/2010/main" val="1778244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Del receptor</a:t>
            </a:r>
            <a:endParaRPr lang="ca-ES" dirty="0"/>
          </a:p>
        </p:txBody>
      </p:sp>
      <p:sp>
        <p:nvSpPr>
          <p:cNvPr id="3" name="2 Marcador de contenido"/>
          <p:cNvSpPr>
            <a:spLocks noGrp="1"/>
          </p:cNvSpPr>
          <p:nvPr>
            <p:ph idx="1"/>
          </p:nvPr>
        </p:nvSpPr>
        <p:spPr/>
        <p:txBody>
          <a:bodyPr/>
          <a:lstStyle/>
          <a:p>
            <a:pPr marL="0" indent="0">
              <a:buNone/>
            </a:pPr>
            <a:r>
              <a:rPr lang="ca-ES" dirty="0" smtClean="0"/>
              <a:t>• Falta </a:t>
            </a:r>
            <a:r>
              <a:rPr lang="ca-ES" dirty="0"/>
              <a:t>d’atenció al missatge: desinterès pel tema, prejutjar, etc. </a:t>
            </a:r>
            <a:endParaRPr lang="ca-ES" dirty="0" smtClean="0"/>
          </a:p>
          <a:p>
            <a:pPr marL="0" indent="0">
              <a:buNone/>
            </a:pPr>
            <a:r>
              <a:rPr lang="ca-ES" dirty="0" smtClean="0"/>
              <a:t>• </a:t>
            </a:r>
            <a:r>
              <a:rPr lang="ca-ES" dirty="0"/>
              <a:t>Defensa psicològica: sentir-se pressionat, amenaçat o manipulat. </a:t>
            </a:r>
            <a:endParaRPr lang="ca-ES" dirty="0" smtClean="0"/>
          </a:p>
          <a:p>
            <a:pPr marL="0" indent="0">
              <a:buNone/>
            </a:pPr>
            <a:r>
              <a:rPr lang="ca-ES" dirty="0" smtClean="0"/>
              <a:t>• </a:t>
            </a:r>
            <a:r>
              <a:rPr lang="ca-ES" dirty="0"/>
              <a:t>Avaluació anticipada del missatge: jutjar abans de temps, deduir erròniament, etc. </a:t>
            </a:r>
            <a:endParaRPr lang="ca-ES" dirty="0" smtClean="0"/>
          </a:p>
          <a:p>
            <a:pPr marL="0" indent="0">
              <a:buNone/>
            </a:pPr>
            <a:r>
              <a:rPr lang="ca-ES" dirty="0" smtClean="0"/>
              <a:t>• </a:t>
            </a:r>
            <a:r>
              <a:rPr lang="ca-ES" dirty="0"/>
              <a:t>Projecció de les preferències personals: impressions negatives o positives sobre l’emissor, gustos personals, etc. </a:t>
            </a:r>
            <a:endParaRPr lang="ca-ES" dirty="0" smtClean="0"/>
          </a:p>
          <a:p>
            <a:pPr marL="0" indent="0">
              <a:buNone/>
            </a:pPr>
            <a:r>
              <a:rPr lang="ca-ES" dirty="0" smtClean="0"/>
              <a:t>• </a:t>
            </a:r>
            <a:r>
              <a:rPr lang="ca-ES" dirty="0"/>
              <a:t>Falta de feedback: no fer preguntes per temor o per no semblar inculte, etc.</a:t>
            </a:r>
          </a:p>
          <a:p>
            <a:pPr marL="0" indent="0">
              <a:buNone/>
            </a:pPr>
            <a:endParaRPr lang="ca-ES" dirty="0"/>
          </a:p>
        </p:txBody>
      </p:sp>
    </p:spTree>
    <p:extLst>
      <p:ext uri="{BB962C8B-B14F-4D97-AF65-F5344CB8AC3E}">
        <p14:creationId xmlns:p14="http://schemas.microsoft.com/office/powerpoint/2010/main" val="2048675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ca-ES" dirty="0" smtClean="0"/>
              <a:t>1.4 Regles per assolir una bona comunicació</a:t>
            </a:r>
            <a:endParaRPr lang="ca-ES" dirty="0"/>
          </a:p>
        </p:txBody>
      </p:sp>
      <p:sp>
        <p:nvSpPr>
          <p:cNvPr id="3" name="2 Marcador de contenido"/>
          <p:cNvSpPr>
            <a:spLocks noGrp="1"/>
          </p:cNvSpPr>
          <p:nvPr>
            <p:ph idx="1"/>
          </p:nvPr>
        </p:nvSpPr>
        <p:spPr/>
        <p:txBody>
          <a:bodyPr/>
          <a:lstStyle/>
          <a:p>
            <a:pPr marL="0" indent="0">
              <a:buNone/>
            </a:pPr>
            <a:r>
              <a:rPr lang="ca-ES" dirty="0"/>
              <a:t>• </a:t>
            </a:r>
            <a:r>
              <a:rPr lang="ca-ES" b="1" dirty="0"/>
              <a:t>Planificar el missatge</a:t>
            </a:r>
            <a:r>
              <a:rPr lang="ca-ES" dirty="0"/>
              <a:t>: cal tenir molt clar què és el que volem dir i com. L’objectiu és organitzar el contingut del missatge.</a:t>
            </a:r>
          </a:p>
          <a:p>
            <a:pPr marL="0" indent="0">
              <a:buNone/>
            </a:pPr>
            <a:r>
              <a:rPr lang="ca-ES" dirty="0"/>
              <a:t>• </a:t>
            </a:r>
            <a:r>
              <a:rPr lang="ca-ES" b="1" dirty="0"/>
              <a:t>Adaptar el codi al receptor</a:t>
            </a:r>
            <a:r>
              <a:rPr lang="ca-ES" dirty="0"/>
              <a:t>: utilitzar les paraules i els signes dintre del missatge, de manera que el receptor comprengui el seu significat, i evitar tecnicismes o argots personals que poden dificultar la comunicació. L’objectiu és adaptar el missatge al nivell de l’altra persona.</a:t>
            </a:r>
          </a:p>
          <a:p>
            <a:pPr marL="0" indent="0">
              <a:buNone/>
            </a:pPr>
            <a:r>
              <a:rPr lang="ca-ES" dirty="0"/>
              <a:t>• </a:t>
            </a:r>
            <a:r>
              <a:rPr lang="ca-ES" b="1" dirty="0"/>
              <a:t>Seguir un ordre lògic en la comunicació</a:t>
            </a:r>
            <a:r>
              <a:rPr lang="ca-ES" dirty="0"/>
              <a:t>: organitzar el procés d’argumentació del missatge, passar dels aspectes més generals als particulars. Adaptar el ritme de parla. L’objectiu és captar l’atenció.</a:t>
            </a:r>
          </a:p>
          <a:p>
            <a:pPr marL="0" indent="0">
              <a:buNone/>
            </a:pPr>
            <a:endParaRPr lang="ca-ES" dirty="0"/>
          </a:p>
        </p:txBody>
      </p:sp>
    </p:spTree>
    <p:extLst>
      <p:ext uri="{BB962C8B-B14F-4D97-AF65-F5344CB8AC3E}">
        <p14:creationId xmlns:p14="http://schemas.microsoft.com/office/powerpoint/2010/main" val="266976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12845"/>
            <a:ext cx="7992888" cy="5632311"/>
          </a:xfrm>
          <a:prstGeom prst="rect">
            <a:avLst/>
          </a:prstGeom>
        </p:spPr>
        <p:txBody>
          <a:bodyPr wrap="square">
            <a:spAutoFit/>
          </a:bodyPr>
          <a:lstStyle/>
          <a:p>
            <a:pPr algn="just"/>
            <a:r>
              <a:rPr lang="ca-ES" sz="2400" dirty="0">
                <a:solidFill>
                  <a:prstClr val="black"/>
                </a:solidFill>
              </a:rPr>
              <a:t>• </a:t>
            </a:r>
            <a:r>
              <a:rPr lang="ca-ES" sz="2400" b="1" dirty="0">
                <a:solidFill>
                  <a:prstClr val="black"/>
                </a:solidFill>
              </a:rPr>
              <a:t>Utilitzar l’empatia</a:t>
            </a:r>
            <a:r>
              <a:rPr lang="ca-ES" sz="2400" dirty="0">
                <a:solidFill>
                  <a:prstClr val="black"/>
                </a:solidFill>
              </a:rPr>
              <a:t>: intentar sintonitzar amb el receptor apropant-nos a la seva manera de pensar. Evitar qualsevol tipus de prejudici envers l’altra persona. Trobar el lloc i el moment apropiats per a la comunicació. L’objectiu és crear i mantenir l’interès.</a:t>
            </a:r>
          </a:p>
          <a:p>
            <a:pPr algn="just"/>
            <a:r>
              <a:rPr lang="ca-ES" sz="2400" dirty="0">
                <a:solidFill>
                  <a:prstClr val="black"/>
                </a:solidFill>
              </a:rPr>
              <a:t>• </a:t>
            </a:r>
            <a:r>
              <a:rPr lang="ca-ES" sz="2400" b="1" dirty="0">
                <a:solidFill>
                  <a:prstClr val="black"/>
                </a:solidFill>
              </a:rPr>
              <a:t>Escoltar i observar</a:t>
            </a:r>
            <a:r>
              <a:rPr lang="ca-ES" sz="2400" dirty="0">
                <a:solidFill>
                  <a:prstClr val="black"/>
                </a:solidFill>
              </a:rPr>
              <a:t>: ser capaç de veure i de valorar l’efecte del nostre missatge. Estar atents als missatges verbals i no verbals del receptor. No interrompre’l. Analitzar la resposta que dóna. L’objectiu és verificar que el procés de comunicació es fa de la manera prevista.</a:t>
            </a:r>
          </a:p>
          <a:p>
            <a:pPr algn="just"/>
            <a:r>
              <a:rPr lang="ca-ES" sz="2400" dirty="0">
                <a:solidFill>
                  <a:prstClr val="black"/>
                </a:solidFill>
              </a:rPr>
              <a:t>• </a:t>
            </a:r>
            <a:r>
              <a:rPr lang="ca-ES" sz="2400" b="1" dirty="0">
                <a:solidFill>
                  <a:prstClr val="black"/>
                </a:solidFill>
              </a:rPr>
              <a:t>Preguntar contínuament</a:t>
            </a:r>
            <a:r>
              <a:rPr lang="ca-ES" sz="2400" dirty="0">
                <a:solidFill>
                  <a:prstClr val="black"/>
                </a:solidFill>
              </a:rPr>
              <a:t>: buscar la realimentació permanent. Preguntar permet parlar amb el receptor i comprovar si entén el missatge o no l’entén, si té interès o no en té. L’objectiu és comprovar i assegurar que el missatge arriba complet i en els termes previstos.</a:t>
            </a:r>
          </a:p>
        </p:txBody>
      </p:sp>
    </p:spTree>
    <p:extLst>
      <p:ext uri="{BB962C8B-B14F-4D97-AF65-F5344CB8AC3E}">
        <p14:creationId xmlns:p14="http://schemas.microsoft.com/office/powerpoint/2010/main" val="3055599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1.5 Tipus de comunicació</a:t>
            </a:r>
            <a:endParaRPr lang="ca-ES" dirty="0"/>
          </a:p>
        </p:txBody>
      </p:sp>
      <p:sp>
        <p:nvSpPr>
          <p:cNvPr id="3" name="Contenidor de contingut 2"/>
          <p:cNvSpPr>
            <a:spLocks noGrp="1"/>
          </p:cNvSpPr>
          <p:nvPr>
            <p:ph idx="1"/>
          </p:nvPr>
        </p:nvSpPr>
        <p:spPr>
          <a:xfrm>
            <a:off x="457200" y="1340768"/>
            <a:ext cx="8229600" cy="5136232"/>
          </a:xfrm>
        </p:spPr>
        <p:txBody>
          <a:bodyPr>
            <a:normAutofit/>
          </a:bodyPr>
          <a:lstStyle/>
          <a:p>
            <a:pPr marL="0" lvl="0" indent="0" algn="just">
              <a:buClr>
                <a:srgbClr val="0F6FC6"/>
              </a:buClr>
              <a:buNone/>
            </a:pPr>
            <a:r>
              <a:rPr lang="ca-ES" dirty="0">
                <a:solidFill>
                  <a:prstClr val="black"/>
                </a:solidFill>
              </a:rPr>
              <a:t>La comunicació </a:t>
            </a:r>
            <a:r>
              <a:rPr lang="ca-ES" dirty="0" smtClean="0">
                <a:solidFill>
                  <a:prstClr val="black"/>
                </a:solidFill>
              </a:rPr>
              <a:t>empresarial té </a:t>
            </a:r>
            <a:r>
              <a:rPr lang="ca-ES" dirty="0">
                <a:solidFill>
                  <a:prstClr val="black"/>
                </a:solidFill>
              </a:rPr>
              <a:t>com a objectiu principal assolir una imatge positiva i una atmosfera adequada.</a:t>
            </a:r>
          </a:p>
          <a:p>
            <a:pPr marL="0" indent="0">
              <a:buNone/>
            </a:pPr>
            <a:endParaRPr lang="ca-ES" sz="900" dirty="0" smtClean="0"/>
          </a:p>
          <a:p>
            <a:r>
              <a:rPr lang="ca-ES" dirty="0" smtClean="0"/>
              <a:t>INTERNA</a:t>
            </a:r>
          </a:p>
          <a:p>
            <a:pPr marL="0" lvl="0" indent="0" algn="just">
              <a:buClr>
                <a:srgbClr val="0F6FC6"/>
              </a:buClr>
              <a:buNone/>
            </a:pPr>
            <a:r>
              <a:rPr lang="ca-ES" dirty="0" smtClean="0">
                <a:solidFill>
                  <a:prstClr val="black"/>
                </a:solidFill>
              </a:rPr>
              <a:t>Dirigida </a:t>
            </a:r>
            <a:r>
              <a:rPr lang="ca-ES" dirty="0">
                <a:solidFill>
                  <a:prstClr val="black"/>
                </a:solidFill>
              </a:rPr>
              <a:t>a tots els integrants de l’empresa, és a dir, treballadors, directius, accionistes, propietaris. </a:t>
            </a:r>
            <a:endParaRPr lang="ca-ES" dirty="0" smtClean="0">
              <a:solidFill>
                <a:prstClr val="black"/>
              </a:solidFill>
            </a:endParaRPr>
          </a:p>
          <a:p>
            <a:pPr marL="0" lvl="0" indent="0" algn="just">
              <a:buClr>
                <a:srgbClr val="0F6FC6"/>
              </a:buClr>
              <a:buNone/>
            </a:pPr>
            <a:r>
              <a:rPr lang="ca-ES" dirty="0" smtClean="0">
                <a:solidFill>
                  <a:prstClr val="black"/>
                </a:solidFill>
              </a:rPr>
              <a:t>La </a:t>
            </a:r>
            <a:r>
              <a:rPr lang="ca-ES" dirty="0">
                <a:solidFill>
                  <a:prstClr val="black"/>
                </a:solidFill>
              </a:rPr>
              <a:t>comunicació interna és una eina de gestió i, per tant, s’ha d’organitzar de manera sistemàtica, ja que implica tots els membres de l’empresa. Una bona política de comunicació interna pot generar alts rendiments a l’empresa mateixa i als seus components. La comunicació interna afecta a tothom i a tots els nivells de l’organització. </a:t>
            </a:r>
            <a:endParaRPr lang="ca-ES" dirty="0" smtClean="0">
              <a:solidFill>
                <a:prstClr val="black"/>
              </a:solidFill>
            </a:endParaRPr>
          </a:p>
          <a:p>
            <a:pPr marL="0" lvl="0" indent="0" algn="ctr">
              <a:buClr>
                <a:srgbClr val="0F6FC6"/>
              </a:buClr>
              <a:buNone/>
            </a:pPr>
            <a:r>
              <a:rPr lang="ca-ES" b="1" dirty="0" err="1">
                <a:solidFill>
                  <a:prstClr val="black"/>
                </a:solidFill>
              </a:rPr>
              <a:t>know</a:t>
            </a:r>
            <a:r>
              <a:rPr lang="ca-ES" b="1" dirty="0">
                <a:solidFill>
                  <a:prstClr val="black"/>
                </a:solidFill>
              </a:rPr>
              <a:t> </a:t>
            </a:r>
            <a:r>
              <a:rPr lang="ca-ES" b="1" dirty="0" err="1">
                <a:solidFill>
                  <a:prstClr val="black"/>
                </a:solidFill>
              </a:rPr>
              <a:t>how</a:t>
            </a:r>
            <a:endParaRPr lang="ca-ES" b="1" dirty="0">
              <a:solidFill>
                <a:prstClr val="black"/>
              </a:solidFill>
            </a:endParaRPr>
          </a:p>
          <a:p>
            <a:pPr marL="0" indent="0">
              <a:buNone/>
            </a:pPr>
            <a:endParaRPr lang="ca-ES" dirty="0" smtClean="0"/>
          </a:p>
        </p:txBody>
      </p:sp>
    </p:spTree>
    <p:extLst>
      <p:ext uri="{BB962C8B-B14F-4D97-AF65-F5344CB8AC3E}">
        <p14:creationId xmlns:p14="http://schemas.microsoft.com/office/powerpoint/2010/main" val="2776271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1.1 COMUNICACIÓ I INFORMACIÓ</a:t>
            </a:r>
            <a:endParaRPr lang="ca-ES" dirty="0"/>
          </a:p>
        </p:txBody>
      </p:sp>
      <p:sp>
        <p:nvSpPr>
          <p:cNvPr id="3" name="2 Marcador de contenido"/>
          <p:cNvSpPr>
            <a:spLocks noGrp="1"/>
          </p:cNvSpPr>
          <p:nvPr>
            <p:ph idx="1"/>
          </p:nvPr>
        </p:nvSpPr>
        <p:spPr/>
        <p:txBody>
          <a:bodyPr/>
          <a:lstStyle/>
          <a:p>
            <a:pPr marL="0" indent="0" algn="just">
              <a:buNone/>
            </a:pPr>
            <a:r>
              <a:rPr lang="ca-ES" sz="2800" dirty="0" smtClean="0"/>
              <a:t>La </a:t>
            </a:r>
            <a:r>
              <a:rPr lang="ca-ES" sz="2800" b="1" dirty="0" smtClean="0"/>
              <a:t>comunicació</a:t>
            </a:r>
            <a:r>
              <a:rPr lang="ca-ES" sz="2800" dirty="0" smtClean="0"/>
              <a:t> humana és un procés dinàmic per mitjà del qual dues persones o més es transmeten pensaments, idees o opinions. És una operació que permet compartir, posar en comú, la informació, ja que en relaciona diferents fonts.</a:t>
            </a:r>
          </a:p>
          <a:p>
            <a:pPr marL="0" indent="0" algn="just">
              <a:buNone/>
            </a:pPr>
            <a:endParaRPr lang="ca-ES" sz="2800" dirty="0"/>
          </a:p>
          <a:p>
            <a:pPr marL="0" indent="0" algn="just">
              <a:buNone/>
            </a:pPr>
            <a:r>
              <a:rPr lang="ca-ES" sz="2800" dirty="0" smtClean="0"/>
              <a:t>La </a:t>
            </a:r>
            <a:r>
              <a:rPr lang="ca-ES" sz="2800" b="1" dirty="0" smtClean="0"/>
              <a:t>informació</a:t>
            </a:r>
            <a:r>
              <a:rPr lang="ca-ES" sz="2800" dirty="0" smtClean="0"/>
              <a:t> és l’acte d’informar, de transmetre un contingut, i no està orientada a incidir en el receptor. És a dir, tota comunicació </a:t>
            </a:r>
            <a:r>
              <a:rPr lang="ca-ES" sz="2800" dirty="0"/>
              <a:t>és informació </a:t>
            </a:r>
            <a:r>
              <a:rPr lang="ca-ES" sz="2800" dirty="0" smtClean="0"/>
              <a:t>però no tota informació és comunicació.</a:t>
            </a:r>
            <a:endParaRPr lang="ca-ES" sz="2800" dirty="0"/>
          </a:p>
        </p:txBody>
      </p:sp>
    </p:spTree>
    <p:extLst>
      <p:ext uri="{BB962C8B-B14F-4D97-AF65-F5344CB8AC3E}">
        <p14:creationId xmlns:p14="http://schemas.microsoft.com/office/powerpoint/2010/main" val="1815833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p:txBody>
          <a:bodyPr/>
          <a:lstStyle/>
          <a:p>
            <a:r>
              <a:rPr lang="ca-ES" dirty="0" smtClean="0"/>
              <a:t>EXTERNA</a:t>
            </a:r>
          </a:p>
          <a:p>
            <a:pPr marL="0" indent="0">
              <a:buNone/>
            </a:pPr>
            <a:r>
              <a:rPr lang="ca-ES" sz="2800" dirty="0" smtClean="0"/>
              <a:t>Relacionada </a:t>
            </a:r>
            <a:r>
              <a:rPr lang="ca-ES" sz="2800" dirty="0"/>
              <a:t>amb l’entorn de l’empresa, el seu mercat, els clients, els consumidors o les entitats</a:t>
            </a:r>
            <a:r>
              <a:rPr lang="ca-ES" sz="2800" dirty="0" smtClean="0"/>
              <a:t>.</a:t>
            </a:r>
          </a:p>
          <a:p>
            <a:pPr marL="0" indent="0">
              <a:buNone/>
            </a:pPr>
            <a:endParaRPr lang="ca-ES" sz="2800" dirty="0"/>
          </a:p>
          <a:p>
            <a:pPr marL="0" indent="0" algn="just">
              <a:buNone/>
            </a:pPr>
            <a:r>
              <a:rPr lang="ca-ES" sz="2800" dirty="0"/>
              <a:t>Mitjançant la comunicació externa, l’empresa organitza el seu procés de comunicació amb l’entorn social. L’empresa actua com a emissora de missatges que difon per diferents mitjans als seus públics. </a:t>
            </a:r>
          </a:p>
          <a:p>
            <a:endParaRPr lang="ca-ES" dirty="0"/>
          </a:p>
        </p:txBody>
      </p:sp>
    </p:spTree>
    <p:extLst>
      <p:ext uri="{BB962C8B-B14F-4D97-AF65-F5344CB8AC3E}">
        <p14:creationId xmlns:p14="http://schemas.microsoft.com/office/powerpoint/2010/main" val="2632671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p:txBody>
          <a:bodyPr/>
          <a:lstStyle/>
          <a:p>
            <a:r>
              <a:rPr lang="ca-ES" dirty="0"/>
              <a:t>FORMAL </a:t>
            </a:r>
            <a:endParaRPr lang="ca-ES" dirty="0" smtClean="0"/>
          </a:p>
          <a:p>
            <a:pPr marL="0" indent="0" algn="just">
              <a:buNone/>
            </a:pPr>
            <a:r>
              <a:rPr lang="ca-ES" sz="2800" dirty="0"/>
              <a:t>La comunicació formal es </a:t>
            </a:r>
            <a:r>
              <a:rPr lang="ca-ES" sz="2800" dirty="0" smtClean="0"/>
              <a:t>duu </a:t>
            </a:r>
            <a:r>
              <a:rPr lang="ca-ES" sz="2800" dirty="0"/>
              <a:t>a terme per mitjà dels canals establerts en l’estructura empresarial i l’empresa la utilitza per fer arribar la informació allà on és necessari i en el moment precís.</a:t>
            </a:r>
          </a:p>
          <a:p>
            <a:pPr marL="0" indent="0" algn="just">
              <a:buNone/>
            </a:pPr>
            <a:r>
              <a:rPr lang="ca-ES" sz="2800" dirty="0"/>
              <a:t>L’empresa planifica i estableix l’estructura dels canals per on flueix la informació rellevant adreçada als membres de l’organització. S’ajusta, per tant, a les regles convencionals que estableixen la manera de procedir</a:t>
            </a:r>
            <a:r>
              <a:rPr lang="ca-ES" sz="2800" dirty="0" smtClean="0"/>
              <a:t>.</a:t>
            </a:r>
          </a:p>
        </p:txBody>
      </p:sp>
    </p:spTree>
    <p:extLst>
      <p:ext uri="{BB962C8B-B14F-4D97-AF65-F5344CB8AC3E}">
        <p14:creationId xmlns:p14="http://schemas.microsoft.com/office/powerpoint/2010/main" val="1599338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457200" y="1268760"/>
            <a:ext cx="8229600" cy="5208240"/>
          </a:xfrm>
        </p:spPr>
        <p:txBody>
          <a:bodyPr>
            <a:normAutofit/>
          </a:bodyPr>
          <a:lstStyle/>
          <a:p>
            <a:r>
              <a:rPr lang="es-ES" dirty="0" smtClean="0"/>
              <a:t>INFORMAL</a:t>
            </a:r>
          </a:p>
          <a:p>
            <a:pPr marL="0" indent="0" algn="just">
              <a:buNone/>
            </a:pPr>
            <a:r>
              <a:rPr lang="ca-ES" dirty="0" smtClean="0"/>
              <a:t>Els canals no estan planificats i, generalment, no segueixen una estructura formal, sinó que més aviat sorgeixen d’una interacció natural entre els treballadors de l’empresa. La comunicació creix a partir de la curiositat dels membres de l’empresa, i, atès que generalment el canals formals no proporcionen als treballadors la informació necessària per satisfer la seva curiositat sobre la vida de l’organització, necessiten buscar informació d’altres fonts que els ajudi a comprendre la vida de l’empresa i a dirigir estratègicament les pròpies activitats. S’eviten tensions i es genera un ambient més distès. L’objectiu és crear, dins de l’empresa, relacions de cooperació espontànies basades en l’amistat.</a:t>
            </a:r>
            <a:endParaRPr lang="es-ES" dirty="0"/>
          </a:p>
        </p:txBody>
      </p:sp>
    </p:spTree>
    <p:extLst>
      <p:ext uri="{BB962C8B-B14F-4D97-AF65-F5344CB8AC3E}">
        <p14:creationId xmlns:p14="http://schemas.microsoft.com/office/powerpoint/2010/main" val="1975587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smtClean="0"/>
              <a:t>Exemple</a:t>
            </a:r>
            <a:br>
              <a:rPr lang="ca-ES" smtClean="0"/>
            </a:br>
            <a:endParaRPr lang="es-ES" dirty="0"/>
          </a:p>
        </p:txBody>
      </p:sp>
      <p:sp>
        <p:nvSpPr>
          <p:cNvPr id="3" name="Contenidor de contingut 2"/>
          <p:cNvSpPr>
            <a:spLocks noGrp="1"/>
          </p:cNvSpPr>
          <p:nvPr>
            <p:ph idx="1"/>
          </p:nvPr>
        </p:nvSpPr>
        <p:spPr>
          <a:xfrm>
            <a:off x="457200" y="1628800"/>
            <a:ext cx="8229600" cy="4848200"/>
          </a:xfrm>
        </p:spPr>
        <p:txBody>
          <a:bodyPr>
            <a:normAutofit fontScale="92500"/>
          </a:bodyPr>
          <a:lstStyle/>
          <a:p>
            <a:r>
              <a:rPr lang="ca-ES" dirty="0" smtClean="0"/>
              <a:t>Una reunió d’un departament en què un cap dóna les instruccions a seguir és una comunicació formal, tot i ser oral. En canvi, quan el cap pren un cafè al bar de l’empresa i comenta que l’empresa s’expandirà, és una comunicació informal.</a:t>
            </a:r>
          </a:p>
          <a:p>
            <a:endParaRPr lang="ca-ES" sz="1000" dirty="0" smtClean="0"/>
          </a:p>
          <a:p>
            <a:r>
              <a:rPr lang="ca-ES" dirty="0" smtClean="0"/>
              <a:t>En ambdós casos es tracta de comunicacions orals que tracten temes de l’empresa.</a:t>
            </a:r>
          </a:p>
          <a:p>
            <a:endParaRPr lang="ca-ES" sz="1100" dirty="0" smtClean="0"/>
          </a:p>
          <a:p>
            <a:r>
              <a:rPr lang="ca-ES" dirty="0" smtClean="0"/>
              <a:t>Tanmateix, quan la comunicació es fa al bar mentre es pren un cafè, es considera una comunicació fruit d’una conversa informal que no estava prevista en l’organització com a via de transmissió de la informació relativa a l’expansió. Una via més formal de transmissió d’aquesta informació hauria estat una reunió o un comunicat escrit intern. </a:t>
            </a:r>
            <a:endParaRPr lang="ca-ES" dirty="0"/>
          </a:p>
        </p:txBody>
      </p:sp>
    </p:spTree>
    <p:extLst>
      <p:ext uri="{BB962C8B-B14F-4D97-AF65-F5344CB8AC3E}">
        <p14:creationId xmlns:p14="http://schemas.microsoft.com/office/powerpoint/2010/main" val="2377803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2. Tècniques de comunicació oral</a:t>
            </a:r>
            <a:endParaRPr lang="ca-ES" dirty="0"/>
          </a:p>
        </p:txBody>
      </p:sp>
      <p:sp>
        <p:nvSpPr>
          <p:cNvPr id="3" name="Contenidor de contingut 2"/>
          <p:cNvSpPr>
            <a:spLocks noGrp="1"/>
          </p:cNvSpPr>
          <p:nvPr>
            <p:ph idx="1"/>
          </p:nvPr>
        </p:nvSpPr>
        <p:spPr/>
        <p:txBody>
          <a:bodyPr>
            <a:normAutofit lnSpcReduction="10000"/>
          </a:bodyPr>
          <a:lstStyle/>
          <a:p>
            <a:pPr marL="0" indent="0">
              <a:buNone/>
            </a:pPr>
            <a:r>
              <a:rPr lang="ca-ES" dirty="0" smtClean="0"/>
              <a:t>La comunicació positiva i eficaç és una competència professional que s’aprèn, no es tracta d’una habilitat estrictament innata. Si bé les qualitats prèvies ajuden, qualsevol persona pot aprendre i millorar les seves habilitats comunicatives mitjançant la formació i les tècniques adequades. </a:t>
            </a:r>
          </a:p>
          <a:p>
            <a:pPr marL="0" indent="0">
              <a:buNone/>
            </a:pPr>
            <a:endParaRPr lang="ca-ES" dirty="0" smtClean="0"/>
          </a:p>
          <a:p>
            <a:pPr marL="0" indent="0">
              <a:buNone/>
            </a:pPr>
            <a:r>
              <a:rPr lang="ca-ES" dirty="0" smtClean="0"/>
              <a:t>A l’empresa, la manera de comunicar-se afecta el comportament i l’actitud d’altres persones envers nosaltres mateixos, per això és important desenvolupar certes habilitats que permetin comunicar-se millor i, alhora, relacionar-se amb harmonia. </a:t>
            </a:r>
          </a:p>
          <a:p>
            <a:pPr marL="0" indent="0">
              <a:buNone/>
            </a:pPr>
            <a:r>
              <a:rPr lang="ca-ES" dirty="0" smtClean="0"/>
              <a:t> </a:t>
            </a:r>
          </a:p>
          <a:p>
            <a:pPr marL="0" indent="0">
              <a:buNone/>
            </a:pPr>
            <a:r>
              <a:rPr lang="ca-ES" dirty="0" smtClean="0"/>
              <a:t>En primer lloc, cal considerar el missatge, els destinataris i el context: </a:t>
            </a:r>
          </a:p>
          <a:p>
            <a:pPr marL="0" indent="0">
              <a:buNone/>
            </a:pPr>
            <a:endParaRPr lang="es-ES" dirty="0"/>
          </a:p>
        </p:txBody>
      </p:sp>
    </p:spTree>
    <p:extLst>
      <p:ext uri="{BB962C8B-B14F-4D97-AF65-F5344CB8AC3E}">
        <p14:creationId xmlns:p14="http://schemas.microsoft.com/office/powerpoint/2010/main" val="2734406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836712"/>
            <a:ext cx="8136904" cy="6001643"/>
          </a:xfrm>
          <a:prstGeom prst="rect">
            <a:avLst/>
          </a:prstGeom>
          <a:noFill/>
        </p:spPr>
        <p:txBody>
          <a:bodyPr wrap="square" rtlCol="0">
            <a:spAutoFit/>
          </a:bodyPr>
          <a:lstStyle/>
          <a:p>
            <a:pPr marL="457200" indent="-457200">
              <a:buFont typeface="+mj-lt"/>
              <a:buAutoNum type="arabicPeriod"/>
            </a:pPr>
            <a:r>
              <a:rPr lang="ca-ES" sz="2400" b="1" dirty="0" smtClean="0"/>
              <a:t>Què es vol comunicar?</a:t>
            </a:r>
            <a:r>
              <a:rPr lang="ca-ES" sz="2400" dirty="0" smtClean="0"/>
              <a:t>. Els missatges poden ser diferents:</a:t>
            </a:r>
          </a:p>
          <a:p>
            <a:pPr marL="457200" indent="-457200">
              <a:buFont typeface="+mj-lt"/>
              <a:buAutoNum type="arabicPeriod"/>
            </a:pPr>
            <a:endParaRPr lang="ca-ES" sz="1000" dirty="0" smtClean="0"/>
          </a:p>
          <a:p>
            <a:pPr marL="342900" indent="-342900">
              <a:buFont typeface="Arial" panose="020B0604020202020204" pitchFamily="34" charset="0"/>
              <a:buChar char="•"/>
            </a:pPr>
            <a:r>
              <a:rPr lang="ca-ES" sz="2400" b="1" dirty="0" smtClean="0"/>
              <a:t>Informació</a:t>
            </a:r>
            <a:r>
              <a:rPr lang="ca-ES" sz="2400" dirty="0" smtClean="0"/>
              <a:t>. Les dades han de ser clares i precises, per exemple, en reunions.</a:t>
            </a:r>
          </a:p>
          <a:p>
            <a:pPr marL="342900" indent="-342900">
              <a:buFont typeface="Arial" panose="020B0604020202020204" pitchFamily="34" charset="0"/>
              <a:buChar char="•"/>
            </a:pPr>
            <a:r>
              <a:rPr lang="ca-ES" sz="2400" b="1" dirty="0" smtClean="0"/>
              <a:t>Recomanacions</a:t>
            </a:r>
            <a:r>
              <a:rPr lang="ca-ES" sz="2400" dirty="0" smtClean="0"/>
              <a:t>. Són missatges enviats en forma d’opinió personal, de tal manera que l’altra persona decideixi si els té en compte o no.</a:t>
            </a:r>
          </a:p>
          <a:p>
            <a:pPr marL="342900" indent="-342900">
              <a:buFont typeface="Arial" panose="020B0604020202020204" pitchFamily="34" charset="0"/>
              <a:buChar char="•"/>
            </a:pPr>
            <a:r>
              <a:rPr lang="ca-ES" sz="2400" b="1" dirty="0" smtClean="0"/>
              <a:t>Ordres</a:t>
            </a:r>
            <a:r>
              <a:rPr lang="ca-ES" sz="2400" dirty="0" smtClean="0"/>
              <a:t>. Es basen en les diferents posicions que ocupen les persones dins de l’empresa. Les ordres no es poden discutir.</a:t>
            </a:r>
          </a:p>
          <a:p>
            <a:pPr marL="342900" indent="-342900">
              <a:buFont typeface="Arial" panose="020B0604020202020204" pitchFamily="34" charset="0"/>
              <a:buChar char="•"/>
            </a:pPr>
            <a:r>
              <a:rPr lang="ca-ES" sz="2400" b="1" dirty="0" smtClean="0"/>
              <a:t>Amonestacions i felicitacions</a:t>
            </a:r>
            <a:r>
              <a:rPr lang="ca-ES" sz="2400" dirty="0" smtClean="0"/>
              <a:t>. Les amonestacions s’han de fer en un to formal perquè no hi hagi confusió. De la mateixa manera, el superior ha de felicitar els treballadors per la tasca desenvolupada.</a:t>
            </a:r>
          </a:p>
          <a:p>
            <a:pPr marL="342900" indent="-342900">
              <a:buFont typeface="Arial" panose="020B0604020202020204" pitchFamily="34" charset="0"/>
              <a:buChar char="•"/>
            </a:pPr>
            <a:r>
              <a:rPr lang="ca-ES" sz="2400" b="1" dirty="0" smtClean="0"/>
              <a:t>Consultes</a:t>
            </a:r>
            <a:r>
              <a:rPr lang="ca-ES" sz="2400" dirty="0" smtClean="0"/>
              <a:t>. El superior realitza constantment consultes, preguntes, etc., que li proporcionen informació sobre la marxa de l’empresa.</a:t>
            </a:r>
            <a:endParaRPr lang="ca-ES" sz="2400" dirty="0">
              <a:effectLst/>
            </a:endParaRPr>
          </a:p>
        </p:txBody>
      </p:sp>
    </p:spTree>
    <p:extLst>
      <p:ext uri="{BB962C8B-B14F-4D97-AF65-F5344CB8AC3E}">
        <p14:creationId xmlns:p14="http://schemas.microsoft.com/office/powerpoint/2010/main" val="663323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764704"/>
            <a:ext cx="7992888" cy="4431983"/>
          </a:xfrm>
          <a:prstGeom prst="rect">
            <a:avLst/>
          </a:prstGeom>
          <a:noFill/>
        </p:spPr>
        <p:txBody>
          <a:bodyPr wrap="square" rtlCol="0">
            <a:spAutoFit/>
          </a:bodyPr>
          <a:lstStyle/>
          <a:p>
            <a:endParaRPr lang="es-ES" dirty="0"/>
          </a:p>
          <a:p>
            <a:pPr marL="457200" indent="-457200" algn="just">
              <a:buFont typeface="+mj-lt"/>
              <a:buAutoNum type="arabicPeriod" startAt="2"/>
            </a:pPr>
            <a:r>
              <a:rPr lang="ca-ES" sz="2400" b="1" dirty="0" smtClean="0"/>
              <a:t>A qui cal comunicar? </a:t>
            </a:r>
            <a:r>
              <a:rPr lang="ca-ES" sz="2400" dirty="0" smtClean="0"/>
              <a:t>Cal tenir clar el tipus de relació que hi ha amb l’altra persona, tant pel paper dins de l’empresa com per la relació personal que es tingui amb ella. El tipus de relació definirà com es realitza la comunicació.</a:t>
            </a:r>
          </a:p>
          <a:p>
            <a:r>
              <a:rPr lang="ca-ES" sz="2400" b="1" dirty="0" smtClean="0"/>
              <a:t> </a:t>
            </a:r>
          </a:p>
          <a:p>
            <a:r>
              <a:rPr lang="ca-ES" sz="2400" b="1" dirty="0" smtClean="0"/>
              <a:t> </a:t>
            </a:r>
          </a:p>
          <a:p>
            <a:pPr marL="457200" indent="-457200" algn="just">
              <a:buFont typeface="+mj-lt"/>
              <a:buAutoNum type="arabicPeriod" startAt="3"/>
            </a:pPr>
            <a:r>
              <a:rPr lang="ca-ES" sz="2400" b="1" dirty="0" smtClean="0"/>
              <a:t>En quin context es realitza la comunicació? </a:t>
            </a:r>
            <a:r>
              <a:rPr lang="ca-ES" sz="2400" dirty="0" smtClean="0"/>
              <a:t>Cal discriminar les diferents situacions en què es produeix la comunicació. Per exemple, donar una ordre de treball urgent a un amic implica deixar clar que l’ordre es dóna en un context de treball i no pas d’amistat.</a:t>
            </a:r>
            <a:endParaRPr lang="ca-ES" sz="2400" dirty="0"/>
          </a:p>
        </p:txBody>
      </p:sp>
    </p:spTree>
    <p:extLst>
      <p:ext uri="{BB962C8B-B14F-4D97-AF65-F5344CB8AC3E}">
        <p14:creationId xmlns:p14="http://schemas.microsoft.com/office/powerpoint/2010/main" val="1189492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05663" y="620688"/>
            <a:ext cx="7920880" cy="6001643"/>
          </a:xfrm>
          <a:prstGeom prst="rect">
            <a:avLst/>
          </a:prstGeom>
          <a:noFill/>
        </p:spPr>
        <p:txBody>
          <a:bodyPr wrap="square" rtlCol="0">
            <a:spAutoFit/>
          </a:bodyPr>
          <a:lstStyle/>
          <a:p>
            <a:r>
              <a:rPr lang="ca-ES" sz="2400" dirty="0"/>
              <a:t>A part, si volem que el nostre missatge sigui comprès i hi hagi una </a:t>
            </a:r>
            <a:r>
              <a:rPr lang="ca-ES" sz="2400" b="1" dirty="0"/>
              <a:t>comunicació efectiva</a:t>
            </a:r>
            <a:r>
              <a:rPr lang="ca-ES" sz="2400" dirty="0"/>
              <a:t>, cal tenir en compte els següents principis: </a:t>
            </a:r>
            <a:endParaRPr lang="ca-ES" sz="2400" dirty="0" smtClean="0"/>
          </a:p>
          <a:p>
            <a:pPr marL="457200" indent="-457200">
              <a:buFont typeface="+mj-lt"/>
              <a:buAutoNum type="arabicPeriod"/>
            </a:pPr>
            <a:r>
              <a:rPr lang="ca-ES" sz="2400" dirty="0" smtClean="0"/>
              <a:t>Adaptació del missatge a l’interlocutor</a:t>
            </a:r>
          </a:p>
          <a:p>
            <a:pPr marL="457200" indent="-457200">
              <a:buFont typeface="+mj-lt"/>
              <a:buAutoNum type="arabicPeriod"/>
            </a:pPr>
            <a:r>
              <a:rPr lang="ca-ES" sz="2400" dirty="0"/>
              <a:t>Utilització del canal </a:t>
            </a:r>
            <a:r>
              <a:rPr lang="ca-ES" sz="2400" dirty="0" smtClean="0"/>
              <a:t>adequat</a:t>
            </a:r>
          </a:p>
          <a:p>
            <a:pPr marL="457200" indent="-457200">
              <a:buFont typeface="+mj-lt"/>
              <a:buAutoNum type="arabicPeriod"/>
            </a:pPr>
            <a:r>
              <a:rPr lang="ca-ES" sz="2400" dirty="0"/>
              <a:t>Claredat i precisió</a:t>
            </a:r>
            <a:r>
              <a:rPr lang="ca-ES" sz="2400" dirty="0" smtClean="0"/>
              <a:t>.</a:t>
            </a:r>
          </a:p>
          <a:p>
            <a:pPr marL="914400" lvl="1" indent="-457200">
              <a:buFont typeface="Arial" panose="020B0604020202020204" pitchFamily="34" charset="0"/>
              <a:buChar char="•"/>
            </a:pPr>
            <a:r>
              <a:rPr lang="ca-ES" sz="2400" dirty="0"/>
              <a:t>Evitar dobles missatges</a:t>
            </a:r>
            <a:r>
              <a:rPr lang="ca-ES" sz="2400" dirty="0" smtClean="0"/>
              <a:t>.</a:t>
            </a:r>
          </a:p>
          <a:p>
            <a:pPr marL="914400" lvl="1" indent="-457200">
              <a:buFont typeface="Arial" panose="020B0604020202020204" pitchFamily="34" charset="0"/>
              <a:buChar char="•"/>
            </a:pPr>
            <a:r>
              <a:rPr lang="ca-ES" sz="2400" dirty="0"/>
              <a:t>Assumir responsabilitat pel que es diu usant el jo</a:t>
            </a:r>
            <a:r>
              <a:rPr lang="ca-ES" sz="2400" dirty="0" smtClean="0"/>
              <a:t>.</a:t>
            </a:r>
          </a:p>
          <a:p>
            <a:pPr marL="914400" lvl="1" indent="-457200">
              <a:buFont typeface="Arial" panose="020B0604020202020204" pitchFamily="34" charset="0"/>
              <a:buChar char="•"/>
            </a:pPr>
            <a:r>
              <a:rPr lang="ca-ES" sz="2400" dirty="0"/>
              <a:t>Evitar les generalitzacions</a:t>
            </a:r>
            <a:r>
              <a:rPr lang="ca-ES" sz="2400" dirty="0" smtClean="0"/>
              <a:t>.</a:t>
            </a:r>
          </a:p>
          <a:p>
            <a:pPr marL="914400" lvl="1" indent="-457200">
              <a:buFont typeface="Arial" panose="020B0604020202020204" pitchFamily="34" charset="0"/>
              <a:buChar char="•"/>
            </a:pPr>
            <a:r>
              <a:rPr lang="ca-ES" sz="2400" dirty="0"/>
              <a:t>Definir el més important. </a:t>
            </a:r>
            <a:endParaRPr lang="ca-ES" sz="2400" dirty="0" smtClean="0"/>
          </a:p>
          <a:p>
            <a:pPr marL="914400" lvl="1" indent="-457200">
              <a:buFont typeface="Arial" panose="020B0604020202020204" pitchFamily="34" charset="0"/>
              <a:buChar char="•"/>
            </a:pPr>
            <a:r>
              <a:rPr lang="ca-ES" sz="2400" dirty="0"/>
              <a:t>Ser assertiu</a:t>
            </a:r>
            <a:r>
              <a:rPr lang="ca-ES" sz="2400" dirty="0" smtClean="0"/>
              <a:t>.</a:t>
            </a:r>
          </a:p>
          <a:p>
            <a:pPr marL="914400" lvl="1" indent="-457200">
              <a:buFont typeface="Arial" panose="020B0604020202020204" pitchFamily="34" charset="0"/>
              <a:buChar char="•"/>
            </a:pPr>
            <a:r>
              <a:rPr lang="ca-ES" sz="2400" dirty="0"/>
              <a:t>Ser directe</a:t>
            </a:r>
            <a:r>
              <a:rPr lang="ca-ES" sz="2400" dirty="0" smtClean="0"/>
              <a:t>.</a:t>
            </a:r>
          </a:p>
          <a:p>
            <a:pPr marL="457200" indent="-457200">
              <a:buFont typeface="+mj-lt"/>
              <a:buAutoNum type="arabicPeriod"/>
            </a:pPr>
            <a:r>
              <a:rPr lang="ca-ES" sz="2400" dirty="0"/>
              <a:t>Llenguatge no verbal. </a:t>
            </a:r>
            <a:endParaRPr lang="ca-ES" sz="2400" dirty="0" smtClean="0"/>
          </a:p>
          <a:p>
            <a:pPr marL="457200" indent="-457200">
              <a:buFont typeface="+mj-lt"/>
              <a:buAutoNum type="arabicPeriod"/>
            </a:pPr>
            <a:r>
              <a:rPr lang="ca-ES" sz="2400" dirty="0"/>
              <a:t>Escolta activa</a:t>
            </a:r>
            <a:r>
              <a:rPr lang="ca-ES" sz="2400" dirty="0" smtClean="0"/>
              <a:t>.</a:t>
            </a:r>
          </a:p>
          <a:p>
            <a:pPr marL="457200" indent="-457200">
              <a:buFont typeface="+mj-lt"/>
              <a:buAutoNum type="arabicPeriod"/>
            </a:pPr>
            <a:r>
              <a:rPr lang="ca-ES" sz="2400" dirty="0"/>
              <a:t>Empatia. </a:t>
            </a:r>
            <a:endParaRPr lang="ca-ES" sz="2400" dirty="0" smtClean="0"/>
          </a:p>
          <a:p>
            <a:pPr marL="457200" indent="-457200">
              <a:buFont typeface="+mj-lt"/>
              <a:buAutoNum type="arabicPeriod"/>
            </a:pPr>
            <a:r>
              <a:rPr lang="ca-ES" sz="2400" dirty="0"/>
              <a:t>Bona retroalimentació.</a:t>
            </a:r>
          </a:p>
        </p:txBody>
      </p:sp>
    </p:spTree>
    <p:extLst>
      <p:ext uri="{BB962C8B-B14F-4D97-AF65-F5344CB8AC3E}">
        <p14:creationId xmlns:p14="http://schemas.microsoft.com/office/powerpoint/2010/main" val="2692140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2.1 Escolta activa</a:t>
            </a:r>
            <a:endParaRPr lang="ca-ES" dirty="0"/>
          </a:p>
        </p:txBody>
      </p:sp>
      <p:sp>
        <p:nvSpPr>
          <p:cNvPr id="3" name="2 Marcador de contenido"/>
          <p:cNvSpPr>
            <a:spLocks noGrp="1"/>
          </p:cNvSpPr>
          <p:nvPr>
            <p:ph idx="1"/>
          </p:nvPr>
        </p:nvSpPr>
        <p:spPr/>
        <p:txBody>
          <a:bodyPr/>
          <a:lstStyle/>
          <a:p>
            <a:pPr marL="0" indent="0">
              <a:buNone/>
            </a:pPr>
            <a:r>
              <a:rPr lang="ca-ES" dirty="0"/>
              <a:t>Entenem per comunicació oral el fet de parlar, però en realitat l’acció d’escoltar és més important que la de la pròpia parla. L’escolta és la meitat del llenguatge; si algú no escolta és inútil parlar-li. </a:t>
            </a:r>
            <a:endParaRPr lang="ca-ES" dirty="0" smtClean="0"/>
          </a:p>
          <a:p>
            <a:pPr marL="0" indent="0">
              <a:buNone/>
            </a:pPr>
            <a:endParaRPr lang="ca-ES" dirty="0" smtClean="0"/>
          </a:p>
          <a:p>
            <a:pPr marL="0" indent="0">
              <a:buNone/>
            </a:pPr>
            <a:r>
              <a:rPr lang="ca-ES" dirty="0" smtClean="0"/>
              <a:t>Un proverbi japonès diu que </a:t>
            </a:r>
          </a:p>
          <a:p>
            <a:pPr marL="0" indent="0" algn="ctr">
              <a:buNone/>
            </a:pPr>
            <a:r>
              <a:rPr lang="ca-ES" b="1" dirty="0" smtClean="0"/>
              <a:t>“el que parla no sap i el que sap no parla”. </a:t>
            </a:r>
          </a:p>
          <a:p>
            <a:pPr marL="0" indent="0" algn="ctr">
              <a:buNone/>
            </a:pPr>
            <a:endParaRPr lang="ca-ES" b="1" dirty="0" smtClean="0"/>
          </a:p>
          <a:p>
            <a:pPr marL="0" indent="0">
              <a:buNone/>
            </a:pPr>
            <a:r>
              <a:rPr lang="ca-ES" dirty="0" smtClean="0"/>
              <a:t>Un altre proverbi diu:</a:t>
            </a:r>
          </a:p>
          <a:p>
            <a:pPr marL="0" indent="0" algn="ctr">
              <a:buNone/>
            </a:pPr>
            <a:r>
              <a:rPr lang="ca-ES" b="1" dirty="0" smtClean="0"/>
              <a:t>El bon conversador és qui parla poc i escolta molt. </a:t>
            </a:r>
            <a:endParaRPr lang="ca-ES" b="1" dirty="0"/>
          </a:p>
        </p:txBody>
      </p:sp>
    </p:spTree>
    <p:extLst>
      <p:ext uri="{BB962C8B-B14F-4D97-AF65-F5344CB8AC3E}">
        <p14:creationId xmlns:p14="http://schemas.microsoft.com/office/powerpoint/2010/main" val="1441202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1052736"/>
            <a:ext cx="8136904" cy="4524315"/>
          </a:xfrm>
          <a:prstGeom prst="rect">
            <a:avLst/>
          </a:prstGeom>
          <a:noFill/>
        </p:spPr>
        <p:txBody>
          <a:bodyPr wrap="square" rtlCol="0">
            <a:spAutoFit/>
          </a:bodyPr>
          <a:lstStyle/>
          <a:p>
            <a:pPr algn="just"/>
            <a:r>
              <a:rPr lang="ca-ES" sz="2400" dirty="0"/>
              <a:t>Escoltar és aplicar l’oïda per entendre, i implica: </a:t>
            </a:r>
            <a:endParaRPr lang="ca-ES" sz="2400" dirty="0" smtClean="0"/>
          </a:p>
          <a:p>
            <a:pPr algn="just"/>
            <a:endParaRPr lang="ca-ES" sz="2400" dirty="0"/>
          </a:p>
          <a:p>
            <a:pPr algn="just">
              <a:buFont typeface="Arial"/>
              <a:buChar char="•"/>
            </a:pPr>
            <a:r>
              <a:rPr lang="ca-ES" sz="2400" b="1" dirty="0"/>
              <a:t>Entendre</a:t>
            </a:r>
            <a:r>
              <a:rPr lang="ca-ES" sz="2400" dirty="0"/>
              <a:t> el que l’altre diu, prestar atenció exclusiva i centrada en l’emissor</a:t>
            </a:r>
          </a:p>
          <a:p>
            <a:pPr algn="just">
              <a:buFont typeface="Arial"/>
              <a:buChar char="•"/>
            </a:pPr>
            <a:r>
              <a:rPr lang="ca-ES" sz="2400" b="1" dirty="0"/>
              <a:t>Comprendre</a:t>
            </a:r>
            <a:r>
              <a:rPr lang="ca-ES" sz="2400" dirty="0"/>
              <a:t>, interpretar el que l’altra persona vol transmetre. Com que això no sempre ho fa amb paraules, cal tenir una visió global</a:t>
            </a:r>
          </a:p>
          <a:p>
            <a:pPr algn="just">
              <a:buFont typeface="Arial"/>
              <a:buChar char="•"/>
            </a:pPr>
            <a:r>
              <a:rPr lang="ca-ES" sz="2400" b="1" dirty="0"/>
              <a:t>Avaluar i sospesar</a:t>
            </a:r>
            <a:r>
              <a:rPr lang="ca-ES" sz="2400" dirty="0"/>
              <a:t> el que l’altra persona ens comunica, és a dir, el contingut del missatge i no pas la persona</a:t>
            </a:r>
          </a:p>
          <a:p>
            <a:pPr algn="just">
              <a:buFont typeface="Arial"/>
              <a:buChar char="•"/>
            </a:pPr>
            <a:r>
              <a:rPr lang="ca-ES" sz="2400" b="1" dirty="0"/>
              <a:t>Reaccionar</a:t>
            </a:r>
            <a:r>
              <a:rPr lang="ca-ES" sz="2400" dirty="0"/>
              <a:t>, és a dir, donar una resposta adequada a les demandes de l’interlocutor o actuar en la direcció més convenient</a:t>
            </a:r>
            <a:endParaRPr lang="ca-ES" sz="2400" dirty="0">
              <a:effectLst/>
            </a:endParaRPr>
          </a:p>
        </p:txBody>
      </p:sp>
    </p:spTree>
    <p:extLst>
      <p:ext uri="{BB962C8B-B14F-4D97-AF65-F5344CB8AC3E}">
        <p14:creationId xmlns:p14="http://schemas.microsoft.com/office/powerpoint/2010/main" val="522038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1.2 Elements de la comunicació</a:t>
            </a:r>
            <a:endParaRPr lang="ca-E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494825"/>
            <a:ext cx="8229600" cy="308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034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2.2 L’assertivitat</a:t>
            </a:r>
            <a:endParaRPr lang="ca-ES" dirty="0"/>
          </a:p>
        </p:txBody>
      </p:sp>
      <p:sp>
        <p:nvSpPr>
          <p:cNvPr id="3" name="2 Marcador de contenido"/>
          <p:cNvSpPr>
            <a:spLocks noGrp="1"/>
          </p:cNvSpPr>
          <p:nvPr>
            <p:ph idx="1"/>
          </p:nvPr>
        </p:nvSpPr>
        <p:spPr/>
        <p:txBody>
          <a:bodyPr/>
          <a:lstStyle/>
          <a:p>
            <a:pPr marL="0" indent="0" algn="just">
              <a:buNone/>
            </a:pPr>
            <a:r>
              <a:rPr lang="ca-ES" sz="2800" dirty="0" smtClean="0"/>
              <a:t>L’assertivitat és el model de comunicació que fa que les persones que intervenen en una conversa tinguin la percepció i el convenciment que exposen els seus punts de vista i que, alhora, tenen en compte els de l’altre. </a:t>
            </a:r>
          </a:p>
          <a:p>
            <a:pPr marL="0" indent="0" algn="just">
              <a:buNone/>
            </a:pPr>
            <a:endParaRPr lang="ca-ES" sz="1400" dirty="0" smtClean="0"/>
          </a:p>
          <a:p>
            <a:pPr marL="0" indent="0" algn="just">
              <a:buNone/>
            </a:pPr>
            <a:r>
              <a:rPr lang="ca-ES" sz="2800" dirty="0" smtClean="0"/>
              <a:t>L’assertivitat comporta ser capaç </a:t>
            </a:r>
            <a:r>
              <a:rPr lang="ca-ES" sz="2800" dirty="0" err="1" smtClean="0"/>
              <a:t>d’empatitzar</a:t>
            </a:r>
            <a:r>
              <a:rPr lang="ca-ES" sz="2800" dirty="0" smtClean="0"/>
              <a:t>, de posar-se al lloc de l’altre, i d’adoptar una actitud oberta i flexible, entenent que la comunicació és cosa de dos i que cal que sigui satisfactòria per a les dues parts. </a:t>
            </a:r>
          </a:p>
          <a:p>
            <a:endParaRPr lang="ca-ES" dirty="0"/>
          </a:p>
        </p:txBody>
      </p:sp>
    </p:spTree>
    <p:extLst>
      <p:ext uri="{BB962C8B-B14F-4D97-AF65-F5344CB8AC3E}">
        <p14:creationId xmlns:p14="http://schemas.microsoft.com/office/powerpoint/2010/main" val="1437336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74465" y="1124744"/>
            <a:ext cx="7632848" cy="4832092"/>
          </a:xfrm>
          <a:prstGeom prst="rect">
            <a:avLst/>
          </a:prstGeom>
          <a:noFill/>
        </p:spPr>
        <p:txBody>
          <a:bodyPr wrap="square" rtlCol="0">
            <a:spAutoFit/>
          </a:bodyPr>
          <a:lstStyle/>
          <a:p>
            <a:pPr algn="just"/>
            <a:r>
              <a:rPr lang="ca-ES" sz="2800" dirty="0"/>
              <a:t>Una bona capacitat assertiva contribueix a donar-nos seguretat personal i criteris propis, i ens ensenya a respectar els dels altres, a responsabilitzar-nos dels propis actes i a buscar solucions als conflictes. </a:t>
            </a:r>
            <a:endParaRPr lang="ca-ES" sz="2800" dirty="0" smtClean="0"/>
          </a:p>
          <a:p>
            <a:pPr algn="just"/>
            <a:endParaRPr lang="ca-ES" sz="2800" dirty="0" smtClean="0"/>
          </a:p>
          <a:p>
            <a:pPr algn="just"/>
            <a:r>
              <a:rPr lang="ca-ES" sz="2800" dirty="0" smtClean="0"/>
              <a:t>L’assertivitat </a:t>
            </a:r>
            <a:r>
              <a:rPr lang="ca-ES" sz="2800" dirty="0"/>
              <a:t>ens situa de manera serena davant de les situacions conflictives, dotant-nos d’habilitats per no respondre a les agressions i superar l’actitud de resignació o d’impotència que poden comportar les relacions dins d’una organització. </a:t>
            </a:r>
          </a:p>
        </p:txBody>
      </p:sp>
    </p:spTree>
    <p:extLst>
      <p:ext uri="{BB962C8B-B14F-4D97-AF65-F5344CB8AC3E}">
        <p14:creationId xmlns:p14="http://schemas.microsoft.com/office/powerpoint/2010/main" val="1963777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2800" dirty="0" smtClean="0"/>
              <a:t>La comunicació assertiva es caracteritza pels següents comportaments o actituds: </a:t>
            </a:r>
            <a:endParaRPr lang="ca-ES" sz="2800" dirty="0"/>
          </a:p>
        </p:txBody>
      </p:sp>
      <p:sp>
        <p:nvSpPr>
          <p:cNvPr id="3" name="2 Marcador de contenido"/>
          <p:cNvSpPr>
            <a:spLocks noGrp="1"/>
          </p:cNvSpPr>
          <p:nvPr>
            <p:ph idx="1"/>
          </p:nvPr>
        </p:nvSpPr>
        <p:spPr/>
        <p:txBody>
          <a:bodyPr>
            <a:normAutofit/>
          </a:bodyPr>
          <a:lstStyle/>
          <a:p>
            <a:r>
              <a:rPr lang="ca-ES" dirty="0" smtClean="0"/>
              <a:t>Exposar </a:t>
            </a:r>
            <a:r>
              <a:rPr lang="ca-ES" dirty="0"/>
              <a:t>de forma clara els nostres punts de vista, i mostrar que tenim en compte els punts de vista de l’interlocutor, donant-li l’opció d’exposar-los.</a:t>
            </a:r>
          </a:p>
          <a:p>
            <a:r>
              <a:rPr lang="ca-ES" dirty="0" smtClean="0"/>
              <a:t>Transmetre </a:t>
            </a:r>
            <a:r>
              <a:rPr lang="ca-ES" dirty="0"/>
              <a:t>empatia i cordialitat. </a:t>
            </a:r>
          </a:p>
          <a:p>
            <a:r>
              <a:rPr lang="ca-ES" dirty="0" smtClean="0"/>
              <a:t>Mantenir </a:t>
            </a:r>
            <a:r>
              <a:rPr lang="ca-ES" dirty="0"/>
              <a:t>fermament els nostres punts de vista, de forma positiva i constructiva.</a:t>
            </a:r>
          </a:p>
          <a:p>
            <a:r>
              <a:rPr lang="ca-ES" dirty="0" smtClean="0"/>
              <a:t>Demostrar </a:t>
            </a:r>
            <a:r>
              <a:rPr lang="ca-ES" dirty="0"/>
              <a:t>confiança en el que fem i en com ho fem.</a:t>
            </a:r>
          </a:p>
          <a:p>
            <a:r>
              <a:rPr lang="ca-ES" dirty="0" smtClean="0"/>
              <a:t>Transmetre </a:t>
            </a:r>
            <a:r>
              <a:rPr lang="ca-ES" dirty="0"/>
              <a:t>respecte i consideració cap a l’altre, tant amb la comunicació verbal com amb la no verbal: mirada sostinguda, relaxació facial, distància adequada.</a:t>
            </a:r>
          </a:p>
          <a:p>
            <a:r>
              <a:rPr lang="ca-ES" dirty="0" smtClean="0"/>
              <a:t>Evitar </a:t>
            </a:r>
            <a:r>
              <a:rPr lang="ca-ES" dirty="0"/>
              <a:t>criticar l’empresa, els companys o els clients.</a:t>
            </a:r>
          </a:p>
          <a:p>
            <a:endParaRPr lang="ca-ES" dirty="0"/>
          </a:p>
        </p:txBody>
      </p:sp>
    </p:spTree>
    <p:extLst>
      <p:ext uri="{BB962C8B-B14F-4D97-AF65-F5344CB8AC3E}">
        <p14:creationId xmlns:p14="http://schemas.microsoft.com/office/powerpoint/2010/main" val="105632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2800" dirty="0"/>
              <a:t>Per aconseguir una comunicació assertiva podem utilitzar diverses tècniques: </a:t>
            </a:r>
          </a:p>
        </p:txBody>
      </p:sp>
      <p:sp>
        <p:nvSpPr>
          <p:cNvPr id="3" name="2 Marcador de contenido"/>
          <p:cNvSpPr>
            <a:spLocks noGrp="1"/>
          </p:cNvSpPr>
          <p:nvPr>
            <p:ph idx="1"/>
          </p:nvPr>
        </p:nvSpPr>
        <p:spPr>
          <a:xfrm>
            <a:off x="539552" y="1916832"/>
            <a:ext cx="8229600" cy="4536504"/>
          </a:xfrm>
        </p:spPr>
        <p:txBody>
          <a:bodyPr/>
          <a:lstStyle/>
          <a:p>
            <a:r>
              <a:rPr lang="ca-ES" b="1" dirty="0"/>
              <a:t>Disc ratllat</a:t>
            </a:r>
            <a:r>
              <a:rPr lang="ca-ES" dirty="0"/>
              <a:t>. Consisteix en repetir el missatge una i una altra vegada amb calma, sense entrar en discussions ni provocacions, fins que l’interlocutor l’entengui i l’accepti. És útil quan l’altra persona no vol acceptar allò que se li planteja</a:t>
            </a:r>
            <a:r>
              <a:rPr lang="ca-ES" dirty="0" smtClean="0"/>
              <a:t>.</a:t>
            </a:r>
          </a:p>
          <a:p>
            <a:endParaRPr lang="ca-ES" dirty="0" smtClean="0"/>
          </a:p>
          <a:p>
            <a:r>
              <a:rPr lang="ca-ES" b="1" dirty="0"/>
              <a:t>Banc de boira</a:t>
            </a:r>
            <a:r>
              <a:rPr lang="ca-ES" dirty="0"/>
              <a:t>. S’utilitza en situacions d’agressivitat, quan l’altra persona està enfadada. Consisteix en donar-li parcialment la raó o bé en introduir alguna altra qüestió per tal de fer-li baixar momentàniament la guàrdia i poder plantejar de nou els nostres arguments</a:t>
            </a:r>
            <a:r>
              <a:rPr lang="ca-ES" dirty="0" smtClean="0"/>
              <a:t>.</a:t>
            </a:r>
          </a:p>
          <a:p>
            <a:endParaRPr lang="ca-ES" dirty="0"/>
          </a:p>
        </p:txBody>
      </p:sp>
    </p:spTree>
    <p:extLst>
      <p:ext uri="{BB962C8B-B14F-4D97-AF65-F5344CB8AC3E}">
        <p14:creationId xmlns:p14="http://schemas.microsoft.com/office/powerpoint/2010/main" val="4231042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1124744"/>
            <a:ext cx="7272808" cy="4431983"/>
          </a:xfrm>
          <a:prstGeom prst="rect">
            <a:avLst/>
          </a:prstGeom>
          <a:noFill/>
        </p:spPr>
        <p:txBody>
          <a:bodyPr wrap="square" rtlCol="0">
            <a:spAutoFit/>
          </a:bodyPr>
          <a:lstStyle/>
          <a:p>
            <a:endParaRPr lang="ca-ES" dirty="0"/>
          </a:p>
          <a:p>
            <a:r>
              <a:rPr lang="ca-ES" sz="2400" dirty="0"/>
              <a:t>•</a:t>
            </a:r>
            <a:r>
              <a:rPr lang="ca-ES" sz="2400" b="1" dirty="0"/>
              <a:t>Utilitzar el condicional</a:t>
            </a:r>
            <a:r>
              <a:rPr lang="ca-ES" sz="2400" dirty="0"/>
              <a:t>. Consisteix a formular una ordre o una instrucció com si fos un suggeriment. Per exemple, “Hauria de fer un llistat dels candidats que compleixin les condicions” en lloc de “Faci un llistat dels candidats que compleixin les condicions”.</a:t>
            </a:r>
          </a:p>
          <a:p>
            <a:r>
              <a:rPr lang="ca-ES" sz="2400" dirty="0"/>
              <a:t> </a:t>
            </a:r>
            <a:r>
              <a:rPr lang="ca-ES" sz="2400" dirty="0" smtClean="0"/>
              <a:t> </a:t>
            </a:r>
            <a:endParaRPr lang="ca-ES" sz="2400" dirty="0"/>
          </a:p>
          <a:p>
            <a:r>
              <a:rPr lang="ca-ES" sz="2400" dirty="0"/>
              <a:t>• </a:t>
            </a:r>
            <a:r>
              <a:rPr lang="ca-ES" sz="2400" b="1" dirty="0"/>
              <a:t>Fer les demandes en forma de pregunta</a:t>
            </a:r>
            <a:r>
              <a:rPr lang="ca-ES" sz="2400" dirty="0"/>
              <a:t>. Consisteix a formular una ordre o una instrucció com si fos una possibilitat que depengués de l’interlocutor. Per exemple, “Em podria fer un llistat dels proveïdors que compleixin les condicions, si us plau?” </a:t>
            </a:r>
          </a:p>
        </p:txBody>
      </p:sp>
    </p:spTree>
    <p:extLst>
      <p:ext uri="{BB962C8B-B14F-4D97-AF65-F5344CB8AC3E}">
        <p14:creationId xmlns:p14="http://schemas.microsoft.com/office/powerpoint/2010/main" val="2900875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2800" dirty="0" smtClean="0"/>
              <a:t>Així mateix, per a una comunicació assertiva, cal que evitem determinades expressions, com ara: </a:t>
            </a:r>
            <a:endParaRPr lang="ca-ES" sz="2800" dirty="0"/>
          </a:p>
        </p:txBody>
      </p:sp>
      <p:sp>
        <p:nvSpPr>
          <p:cNvPr id="3" name="2 Marcador de contenido"/>
          <p:cNvSpPr>
            <a:spLocks noGrp="1"/>
          </p:cNvSpPr>
          <p:nvPr>
            <p:ph idx="1"/>
          </p:nvPr>
        </p:nvSpPr>
        <p:spPr>
          <a:xfrm>
            <a:off x="457200" y="1772816"/>
            <a:ext cx="8229600" cy="4704184"/>
          </a:xfrm>
        </p:spPr>
        <p:txBody>
          <a:bodyPr/>
          <a:lstStyle/>
          <a:p>
            <a:r>
              <a:rPr lang="ca-ES" b="1" dirty="0" smtClean="0"/>
              <a:t>Negacions rotundes</a:t>
            </a:r>
            <a:r>
              <a:rPr lang="ca-ES" dirty="0" smtClean="0"/>
              <a:t>. Com ara “No, això de cap manera”.</a:t>
            </a:r>
          </a:p>
          <a:p>
            <a:r>
              <a:rPr lang="ca-ES" b="1" dirty="0" smtClean="0"/>
              <a:t>Expressions que denotin inseguretat</a:t>
            </a:r>
            <a:r>
              <a:rPr lang="ca-ES" dirty="0" smtClean="0"/>
              <a:t>. Com ara “No sé si serà possible”.</a:t>
            </a:r>
          </a:p>
          <a:p>
            <a:r>
              <a:rPr lang="ca-ES" b="1" dirty="0" smtClean="0"/>
              <a:t>Desqualificacions personals</a:t>
            </a:r>
            <a:r>
              <a:rPr lang="ca-ES" dirty="0" smtClean="0"/>
              <a:t>. Com ara “Amb vostè sempre estem igual”. </a:t>
            </a:r>
          </a:p>
          <a:p>
            <a:endParaRPr lang="ca-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717032"/>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277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3. Tècniques de comunicació no verbal.</a:t>
            </a:r>
            <a:endParaRPr lang="ca-ES" dirty="0"/>
          </a:p>
        </p:txBody>
      </p:sp>
      <p:sp>
        <p:nvSpPr>
          <p:cNvPr id="3" name="2 Marcador de contenido"/>
          <p:cNvSpPr>
            <a:spLocks noGrp="1"/>
          </p:cNvSpPr>
          <p:nvPr>
            <p:ph idx="1"/>
          </p:nvPr>
        </p:nvSpPr>
        <p:spPr/>
        <p:txBody>
          <a:bodyPr/>
          <a:lstStyle/>
          <a:p>
            <a:pPr marL="0" indent="0" algn="just">
              <a:buNone/>
            </a:pPr>
            <a:r>
              <a:rPr lang="ca-ES" dirty="0" smtClean="0"/>
              <a:t>Ens ha de quedar clar que en la comunicació no tan sols és important el que es diu, sinó també com es diu. Normalment, sempre que s’usa la comunicació verbal emprem d’alguna manera també la comunicació no verbal, ambdues són inseparables: </a:t>
            </a:r>
          </a:p>
          <a:p>
            <a:pPr algn="just"/>
            <a:endParaRPr lang="ca-ES" dirty="0" smtClean="0"/>
          </a:p>
          <a:p>
            <a:pPr algn="just"/>
            <a:r>
              <a:rPr lang="ca-ES" b="1" dirty="0" smtClean="0"/>
              <a:t>Comunicació verbal</a:t>
            </a:r>
            <a:r>
              <a:rPr lang="ca-ES" dirty="0" smtClean="0"/>
              <a:t>. El contingut de les paraules pronunciades.</a:t>
            </a:r>
          </a:p>
          <a:p>
            <a:pPr algn="just"/>
            <a:endParaRPr lang="ca-ES" sz="1600" dirty="0" smtClean="0"/>
          </a:p>
          <a:p>
            <a:pPr algn="just"/>
            <a:r>
              <a:rPr lang="ca-ES" b="1" dirty="0" smtClean="0"/>
              <a:t>Comunicació no verbal</a:t>
            </a:r>
            <a:r>
              <a:rPr lang="ca-ES" dirty="0" smtClean="0"/>
              <a:t>. Aspectes complementaris a la paraula: la postura, els moviments de les mans, el to de veu, l’èmfasi en les frases, els gestos, la mirada i altres expressions corporals…</a:t>
            </a:r>
          </a:p>
          <a:p>
            <a:pPr algn="just"/>
            <a:endParaRPr lang="ca-ES" dirty="0"/>
          </a:p>
        </p:txBody>
      </p:sp>
    </p:spTree>
    <p:extLst>
      <p:ext uri="{BB962C8B-B14F-4D97-AF65-F5344CB8AC3E}">
        <p14:creationId xmlns:p14="http://schemas.microsoft.com/office/powerpoint/2010/main" val="3706323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21213" y="836712"/>
            <a:ext cx="7776864" cy="5262979"/>
          </a:xfrm>
          <a:prstGeom prst="rect">
            <a:avLst/>
          </a:prstGeom>
          <a:noFill/>
        </p:spPr>
        <p:txBody>
          <a:bodyPr wrap="square" rtlCol="0">
            <a:spAutoFit/>
          </a:bodyPr>
          <a:lstStyle/>
          <a:p>
            <a:pPr algn="just"/>
            <a:r>
              <a:rPr lang="ca-ES" sz="2400" dirty="0" smtClean="0"/>
              <a:t>El llenguatge no verbal pot repetir, contradir, substituir, complementar, accentuar o regular el llenguatge verbal. </a:t>
            </a:r>
          </a:p>
          <a:p>
            <a:pPr algn="just"/>
            <a:endParaRPr lang="ca-ES" sz="2400" dirty="0" smtClean="0"/>
          </a:p>
          <a:p>
            <a:pPr algn="just"/>
            <a:r>
              <a:rPr lang="ca-ES" sz="2400" dirty="0" smtClean="0"/>
              <a:t>Totes </a:t>
            </a:r>
            <a:r>
              <a:rPr lang="ca-ES" sz="2400" dirty="0"/>
              <a:t>i tots ens expressem d’acord amb la nostra personalitat i hàbits apresos. </a:t>
            </a:r>
            <a:endParaRPr lang="ca-ES" sz="2400" dirty="0" smtClean="0"/>
          </a:p>
          <a:p>
            <a:pPr algn="just"/>
            <a:endParaRPr lang="ca-ES" sz="2400" dirty="0"/>
          </a:p>
          <a:p>
            <a:pPr algn="just"/>
            <a:r>
              <a:rPr lang="ca-ES" sz="2400" dirty="0" smtClean="0"/>
              <a:t>Els </a:t>
            </a:r>
            <a:r>
              <a:rPr lang="ca-ES" sz="2400" dirty="0"/>
              <a:t>moviments corporals no són fortuïts, sinó que s’aprenen de la mateixa manera que una llengua. Qualsevol moviment conscient (voluntari) o inconscient (involuntari) del cos pot indicar alguna cosa amb més fidelitat que les pròpies paraules. </a:t>
            </a:r>
            <a:endParaRPr lang="ca-ES" sz="2400" dirty="0" smtClean="0"/>
          </a:p>
          <a:p>
            <a:pPr algn="just"/>
            <a:endParaRPr lang="ca-ES" sz="2400" dirty="0"/>
          </a:p>
          <a:p>
            <a:pPr algn="ctr"/>
            <a:r>
              <a:rPr lang="ca-ES" sz="2400" b="1" dirty="0" smtClean="0"/>
              <a:t>És </a:t>
            </a:r>
            <a:r>
              <a:rPr lang="ca-ES" sz="2400" b="1" dirty="0"/>
              <a:t>més difícil dir una mentida usant el llenguatge del cos que no pas usant el de les paraules. </a:t>
            </a:r>
          </a:p>
        </p:txBody>
      </p:sp>
    </p:spTree>
    <p:extLst>
      <p:ext uri="{BB962C8B-B14F-4D97-AF65-F5344CB8AC3E}">
        <p14:creationId xmlns:p14="http://schemas.microsoft.com/office/powerpoint/2010/main" val="3656534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1052736"/>
            <a:ext cx="7560840" cy="4985980"/>
          </a:xfrm>
          <a:prstGeom prst="rect">
            <a:avLst/>
          </a:prstGeom>
          <a:noFill/>
        </p:spPr>
        <p:txBody>
          <a:bodyPr wrap="square" rtlCol="0">
            <a:spAutoFit/>
          </a:bodyPr>
          <a:lstStyle/>
          <a:p>
            <a:pPr algn="just"/>
            <a:r>
              <a:rPr lang="ca-ES" sz="2800" dirty="0" smtClean="0"/>
              <a:t>Els gestos, l’aparença, la postura, la mirada, l’expressió, etc., formen part del llenguatge no verbal. </a:t>
            </a:r>
          </a:p>
          <a:p>
            <a:pPr algn="just"/>
            <a:endParaRPr lang="ca-ES" sz="2400" dirty="0"/>
          </a:p>
          <a:p>
            <a:pPr algn="just"/>
            <a:r>
              <a:rPr lang="ca-ES" sz="2800" dirty="0" smtClean="0"/>
              <a:t>Entre el 60 i el 70% del que es comunica es fa mitjançant el llenguatge no verbal; per tant, cal prestar més atenció a les expressions corporals que al que sentim. </a:t>
            </a:r>
          </a:p>
          <a:p>
            <a:pPr algn="just"/>
            <a:endParaRPr lang="ca-ES" sz="1400" dirty="0" smtClean="0"/>
          </a:p>
          <a:p>
            <a:pPr algn="just"/>
            <a:r>
              <a:rPr lang="ca-ES" sz="2800" dirty="0" smtClean="0"/>
              <a:t>La comunicació perd efectivitat si es trenca l’harmonia entre els components verbals i els no verbals. </a:t>
            </a:r>
            <a:endParaRPr lang="ca-ES" sz="2800" dirty="0"/>
          </a:p>
        </p:txBody>
      </p:sp>
    </p:spTree>
    <p:extLst>
      <p:ext uri="{BB962C8B-B14F-4D97-AF65-F5344CB8AC3E}">
        <p14:creationId xmlns:p14="http://schemas.microsoft.com/office/powerpoint/2010/main" val="2301233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3.1 El llenguatge corporal o cinèsica</a:t>
            </a:r>
            <a:endParaRPr lang="ca-ES" dirty="0"/>
          </a:p>
        </p:txBody>
      </p:sp>
      <p:sp>
        <p:nvSpPr>
          <p:cNvPr id="3" name="2 Marcador de contenido"/>
          <p:cNvSpPr>
            <a:spLocks noGrp="1"/>
          </p:cNvSpPr>
          <p:nvPr>
            <p:ph idx="1"/>
          </p:nvPr>
        </p:nvSpPr>
        <p:spPr/>
        <p:txBody>
          <a:bodyPr/>
          <a:lstStyle/>
          <a:p>
            <a:pPr marL="0" indent="0">
              <a:buNone/>
            </a:pPr>
            <a:r>
              <a:rPr lang="ca-ES" dirty="0"/>
              <a:t>L’estudi del sentit del moviment del cos s’anomena cinèsica, paraula que prové del grec </a:t>
            </a:r>
            <a:r>
              <a:rPr lang="ca-ES" dirty="0" err="1"/>
              <a:t>kines</a:t>
            </a:r>
            <a:r>
              <a:rPr lang="ca-ES" dirty="0"/>
              <a:t> —moviment— i </a:t>
            </a:r>
            <a:r>
              <a:rPr lang="ca-ES" dirty="0" err="1"/>
              <a:t>stesia</a:t>
            </a:r>
            <a:r>
              <a:rPr lang="ca-ES" dirty="0"/>
              <a:t> —sentit</a:t>
            </a:r>
            <a:r>
              <a:rPr lang="ca-ES" dirty="0" smtClean="0"/>
              <a:t>.</a:t>
            </a:r>
          </a:p>
          <a:p>
            <a:pPr marL="0" indent="0">
              <a:buNone/>
            </a:pPr>
            <a:r>
              <a:rPr lang="ca-ES" dirty="0" smtClean="0"/>
              <a:t> </a:t>
            </a:r>
          </a:p>
          <a:p>
            <a:pPr marL="0" indent="0">
              <a:buNone/>
            </a:pPr>
            <a:r>
              <a:rPr lang="ca-ES" dirty="0" smtClean="0"/>
              <a:t>El </a:t>
            </a:r>
            <a:r>
              <a:rPr lang="ca-ES" dirty="0"/>
              <a:t>cos emet significat constantment, transmet missatges. </a:t>
            </a:r>
            <a:endParaRPr lang="ca-ES" dirty="0" smtClean="0"/>
          </a:p>
          <a:p>
            <a:pPr marL="0" indent="0">
              <a:buNone/>
            </a:pPr>
            <a:endParaRPr lang="ca-ES" dirty="0" smtClean="0"/>
          </a:p>
          <a:p>
            <a:pPr marL="0" indent="0">
              <a:buNone/>
            </a:pPr>
            <a:r>
              <a:rPr lang="ca-ES" dirty="0" smtClean="0"/>
              <a:t>Es </a:t>
            </a:r>
            <a:r>
              <a:rPr lang="ca-ES" dirty="0"/>
              <a:t>refereix a la manera com les persones mouen el cos i prenen una actitud mitjançant la postura, els gestos i els moviments de cap, braços i cames. Rep el nom de llenguatge silenciós. </a:t>
            </a:r>
            <a:endParaRPr lang="ca-ES" dirty="0" smtClean="0"/>
          </a:p>
          <a:p>
            <a:pPr marL="0" indent="0">
              <a:buNone/>
            </a:pPr>
            <a:endParaRPr lang="ca-ES" dirty="0" smtClean="0"/>
          </a:p>
          <a:p>
            <a:pPr marL="0" indent="0">
              <a:buNone/>
            </a:pPr>
            <a:r>
              <a:rPr lang="es-ES" dirty="0"/>
              <a:t>El </a:t>
            </a:r>
            <a:r>
              <a:rPr lang="es-ES" dirty="0" err="1"/>
              <a:t>llenguatge</a:t>
            </a:r>
            <a:r>
              <a:rPr lang="es-ES" dirty="0"/>
              <a:t> forma </a:t>
            </a:r>
            <a:r>
              <a:rPr lang="es-ES" dirty="0" err="1"/>
              <a:t>part</a:t>
            </a:r>
            <a:r>
              <a:rPr lang="es-ES" dirty="0"/>
              <a:t> de la cultura. Un </a:t>
            </a:r>
            <a:r>
              <a:rPr lang="es-ES" dirty="0" err="1"/>
              <a:t>gest</a:t>
            </a:r>
            <a:r>
              <a:rPr lang="es-ES" dirty="0"/>
              <a:t> </a:t>
            </a:r>
            <a:r>
              <a:rPr lang="es-ES" dirty="0" err="1"/>
              <a:t>considerat</a:t>
            </a:r>
            <a:r>
              <a:rPr lang="es-ES" dirty="0"/>
              <a:t> </a:t>
            </a:r>
            <a:r>
              <a:rPr lang="es-ES" dirty="0" err="1"/>
              <a:t>amistós</a:t>
            </a:r>
            <a:r>
              <a:rPr lang="es-ES" dirty="0"/>
              <a:t> en una cultura es considera hostil en una </a:t>
            </a:r>
            <a:r>
              <a:rPr lang="es-ES" dirty="0" err="1"/>
              <a:t>altra</a:t>
            </a:r>
            <a:r>
              <a:rPr lang="es-ES" dirty="0"/>
              <a:t>. </a:t>
            </a:r>
            <a:endParaRPr lang="ca-ES" dirty="0"/>
          </a:p>
        </p:txBody>
      </p:sp>
    </p:spTree>
    <p:extLst>
      <p:ext uri="{BB962C8B-B14F-4D97-AF65-F5344CB8AC3E}">
        <p14:creationId xmlns:p14="http://schemas.microsoft.com/office/powerpoint/2010/main" val="230768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Emissor</a:t>
            </a:r>
            <a:endParaRPr lang="ca-ES" dirty="0"/>
          </a:p>
        </p:txBody>
      </p:sp>
      <p:sp>
        <p:nvSpPr>
          <p:cNvPr id="3" name="2 Marcador de contenido"/>
          <p:cNvSpPr>
            <a:spLocks noGrp="1"/>
          </p:cNvSpPr>
          <p:nvPr>
            <p:ph idx="1"/>
          </p:nvPr>
        </p:nvSpPr>
        <p:spPr/>
        <p:txBody>
          <a:bodyPr/>
          <a:lstStyle/>
          <a:p>
            <a:pPr marL="0" indent="0" algn="just">
              <a:buNone/>
            </a:pPr>
            <a:r>
              <a:rPr lang="ca-ES" dirty="0"/>
              <a:t>L’emissor és la persona (o persones) que inicia el procés de comunicació. L’emissor elabora un procés intern: quan estructura el missatge que vol transmetre posteriorment al receptor, codifica les seves idees i pensaments per mitjà de signes verbals o gràfics. </a:t>
            </a:r>
            <a:endParaRPr lang="ca-ES" dirty="0" smtClean="0"/>
          </a:p>
          <a:p>
            <a:pPr marL="0" indent="0" algn="just">
              <a:buNone/>
            </a:pPr>
            <a:r>
              <a:rPr lang="ca-ES" dirty="0" smtClean="0"/>
              <a:t>L’emissor, quan transmet la informació, ha de tenir en compte diferents aspectes:</a:t>
            </a:r>
          </a:p>
          <a:p>
            <a:pPr marL="0" indent="0" algn="just">
              <a:buNone/>
            </a:pPr>
            <a:r>
              <a:rPr lang="ca-ES" dirty="0" smtClean="0"/>
              <a:t>• Que el contingut sigui comunicable.</a:t>
            </a:r>
          </a:p>
          <a:p>
            <a:pPr marL="0" indent="0" algn="just">
              <a:buNone/>
            </a:pPr>
            <a:r>
              <a:rPr lang="ca-ES" dirty="0" smtClean="0"/>
              <a:t>• Que pugui interessar al receptor. </a:t>
            </a:r>
          </a:p>
          <a:p>
            <a:pPr marL="0" indent="0" algn="just">
              <a:buNone/>
            </a:pPr>
            <a:r>
              <a:rPr lang="ca-ES" dirty="0" smtClean="0"/>
              <a:t>• Que el llenguatge que utilitzi s’adapti al receptor. </a:t>
            </a:r>
          </a:p>
          <a:p>
            <a:pPr marL="0" indent="0" algn="just">
              <a:buNone/>
            </a:pPr>
            <a:r>
              <a:rPr lang="ca-ES" dirty="0" smtClean="0"/>
              <a:t>• Que l’ocasió sigui l’adequada.</a:t>
            </a:r>
          </a:p>
          <a:p>
            <a:pPr algn="just"/>
            <a:endParaRPr lang="ca-ES" dirty="0"/>
          </a:p>
        </p:txBody>
      </p:sp>
    </p:spTree>
    <p:extLst>
      <p:ext uri="{BB962C8B-B14F-4D97-AF65-F5344CB8AC3E}">
        <p14:creationId xmlns:p14="http://schemas.microsoft.com/office/powerpoint/2010/main" val="3009576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908720"/>
            <a:ext cx="7488832" cy="4893647"/>
          </a:xfrm>
          <a:prstGeom prst="rect">
            <a:avLst/>
          </a:prstGeom>
          <a:noFill/>
        </p:spPr>
        <p:txBody>
          <a:bodyPr wrap="square" rtlCol="0">
            <a:spAutoFit/>
          </a:bodyPr>
          <a:lstStyle/>
          <a:p>
            <a:pPr algn="just"/>
            <a:r>
              <a:rPr lang="ca-ES" sz="2400" dirty="0"/>
              <a:t>El cos funciona com un tot. La postura expressa les actituds d’un individu i els seus sentiments envers les persones que l’acompanyen. </a:t>
            </a:r>
            <a:endParaRPr lang="ca-ES" sz="2400" dirty="0" smtClean="0"/>
          </a:p>
          <a:p>
            <a:pPr algn="just"/>
            <a:endParaRPr lang="ca-ES" sz="2400" dirty="0"/>
          </a:p>
          <a:p>
            <a:pPr algn="just"/>
            <a:r>
              <a:rPr lang="ca-ES" sz="2400" dirty="0" smtClean="0"/>
              <a:t>Segons </a:t>
            </a:r>
            <a:r>
              <a:rPr lang="ca-ES" sz="2400" dirty="0"/>
              <a:t>la posició del cos es percep si una persona està relaxada, nerviosa, rígida o tensa. </a:t>
            </a:r>
            <a:endParaRPr lang="ca-ES" sz="2400" dirty="0" smtClean="0"/>
          </a:p>
          <a:p>
            <a:pPr algn="just"/>
            <a:endParaRPr lang="ca-ES" sz="2400" dirty="0"/>
          </a:p>
          <a:p>
            <a:pPr algn="just"/>
            <a:r>
              <a:rPr lang="ca-ES" sz="2400" dirty="0" smtClean="0"/>
              <a:t>Cada </a:t>
            </a:r>
            <a:r>
              <a:rPr lang="ca-ES" sz="2400" dirty="0"/>
              <a:t>persona té una manera característica de dominar el cos quan està assegut, dreta o caminant, i dóna pistes sobre el seu caràcter. </a:t>
            </a:r>
            <a:endParaRPr lang="ca-ES" sz="2400" dirty="0" smtClean="0"/>
          </a:p>
          <a:p>
            <a:pPr algn="just"/>
            <a:endParaRPr lang="ca-ES" sz="2400" dirty="0"/>
          </a:p>
          <a:p>
            <a:pPr algn="just"/>
            <a:r>
              <a:rPr lang="ca-ES" sz="2400" dirty="0" smtClean="0"/>
              <a:t>Però </a:t>
            </a:r>
            <a:r>
              <a:rPr lang="ca-ES" sz="2400" dirty="0"/>
              <a:t>la postura no és solament la clau del caràcter, també és l’expressió de l’actitud.</a:t>
            </a:r>
          </a:p>
        </p:txBody>
      </p:sp>
    </p:spTree>
    <p:extLst>
      <p:ext uri="{BB962C8B-B14F-4D97-AF65-F5344CB8AC3E}">
        <p14:creationId xmlns:p14="http://schemas.microsoft.com/office/powerpoint/2010/main" val="26138783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764704"/>
            <a:ext cx="8064896" cy="5724644"/>
          </a:xfrm>
          <a:prstGeom prst="rect">
            <a:avLst/>
          </a:prstGeom>
          <a:noFill/>
        </p:spPr>
        <p:txBody>
          <a:bodyPr wrap="square" rtlCol="0">
            <a:spAutoFit/>
          </a:bodyPr>
          <a:lstStyle/>
          <a:p>
            <a:r>
              <a:rPr lang="ca-ES" sz="2400" b="1" dirty="0" smtClean="0"/>
              <a:t>   Actitud		   Postures </a:t>
            </a:r>
            <a:r>
              <a:rPr lang="ca-ES" sz="2400" b="1" dirty="0"/>
              <a:t>i gestos </a:t>
            </a:r>
          </a:p>
          <a:p>
            <a:r>
              <a:rPr lang="ca-ES" dirty="0"/>
              <a:t> </a:t>
            </a:r>
          </a:p>
          <a:p>
            <a:r>
              <a:rPr lang="ca-ES" dirty="0"/>
              <a:t>  Sinceritat  </a:t>
            </a:r>
            <a:r>
              <a:rPr lang="ca-ES" dirty="0" smtClean="0"/>
              <a:t>		Mans </a:t>
            </a:r>
            <a:r>
              <a:rPr lang="ca-ES" dirty="0"/>
              <a:t>obertes   </a:t>
            </a:r>
          </a:p>
          <a:p>
            <a:r>
              <a:rPr lang="ca-ES" dirty="0"/>
              <a:t>  Atenció </a:t>
            </a:r>
            <a:r>
              <a:rPr lang="ca-ES" dirty="0" smtClean="0"/>
              <a:t> 			Cara </a:t>
            </a:r>
            <a:r>
              <a:rPr lang="ca-ES" dirty="0"/>
              <a:t>recolzada a la mà, cap inclinat, acariciar-se la </a:t>
            </a:r>
            <a:r>
              <a:rPr lang="ca-ES" dirty="0" smtClean="0"/>
              <a:t>			barbeta</a:t>
            </a:r>
            <a:r>
              <a:rPr lang="ca-ES" dirty="0"/>
              <a:t>, prémer el septe nasal   </a:t>
            </a:r>
          </a:p>
          <a:p>
            <a:r>
              <a:rPr lang="ca-ES" dirty="0"/>
              <a:t>  </a:t>
            </a:r>
            <a:r>
              <a:rPr lang="ca-ES" dirty="0" smtClean="0"/>
              <a:t>Felicitat  		Somriure   </a:t>
            </a:r>
            <a:endParaRPr lang="ca-ES" dirty="0"/>
          </a:p>
          <a:p>
            <a:r>
              <a:rPr lang="ca-ES" dirty="0"/>
              <a:t>  Autoritat </a:t>
            </a:r>
            <a:r>
              <a:rPr lang="ca-ES" dirty="0" smtClean="0"/>
              <a:t>		Seure </a:t>
            </a:r>
            <a:r>
              <a:rPr lang="ca-ES" dirty="0"/>
              <a:t>amb les mans darrere el cap   </a:t>
            </a:r>
          </a:p>
          <a:p>
            <a:r>
              <a:rPr lang="ca-ES" dirty="0"/>
              <a:t>  Seguretat  </a:t>
            </a:r>
            <a:r>
              <a:rPr lang="ca-ES" dirty="0" smtClean="0"/>
              <a:t>		Mans </a:t>
            </a:r>
            <a:r>
              <a:rPr lang="ca-ES" dirty="0"/>
              <a:t>a l’esquena   </a:t>
            </a:r>
          </a:p>
          <a:p>
            <a:r>
              <a:rPr lang="ca-ES" dirty="0"/>
              <a:t>  Avorriment </a:t>
            </a:r>
            <a:r>
              <a:rPr lang="ca-ES" dirty="0" smtClean="0"/>
              <a:t>	 	Encreuar </a:t>
            </a:r>
            <a:r>
              <a:rPr lang="ca-ES" dirty="0"/>
              <a:t>les cames balancejant un peu, descansar el </a:t>
            </a:r>
            <a:r>
              <a:rPr lang="ca-ES" dirty="0" smtClean="0"/>
              <a:t>			cap </a:t>
            </a:r>
            <a:r>
              <a:rPr lang="ca-ES" dirty="0"/>
              <a:t>sobre les mans, mirar el rellotge   </a:t>
            </a:r>
          </a:p>
          <a:p>
            <a:r>
              <a:rPr lang="ca-ES" dirty="0"/>
              <a:t>  Defensa  </a:t>
            </a:r>
            <a:r>
              <a:rPr lang="ca-ES" dirty="0" smtClean="0"/>
              <a:t>		Braços </a:t>
            </a:r>
            <a:r>
              <a:rPr lang="ca-ES" dirty="0"/>
              <a:t>i cames encreuats   </a:t>
            </a:r>
          </a:p>
          <a:p>
            <a:r>
              <a:rPr lang="ca-ES" dirty="0"/>
              <a:t>  Nerviosisme  </a:t>
            </a:r>
            <a:r>
              <a:rPr lang="ca-ES" dirty="0" smtClean="0"/>
              <a:t>		Raspera</a:t>
            </a:r>
            <a:r>
              <a:rPr lang="ca-ES" dirty="0"/>
              <a:t>, moure’s a la cadira, tapar-se la boca amb la </a:t>
            </a:r>
            <a:r>
              <a:rPr lang="ca-ES" dirty="0" smtClean="0"/>
              <a:t>			mà </a:t>
            </a:r>
            <a:r>
              <a:rPr lang="ca-ES" dirty="0"/>
              <a:t>en parlar, pessigar-se una orella   </a:t>
            </a:r>
          </a:p>
          <a:p>
            <a:r>
              <a:rPr lang="ca-ES" dirty="0"/>
              <a:t>  Impaciència  </a:t>
            </a:r>
            <a:r>
              <a:rPr lang="ca-ES" dirty="0" smtClean="0"/>
              <a:t>		Fregar-se </a:t>
            </a:r>
            <a:r>
              <a:rPr lang="ca-ES" dirty="0"/>
              <a:t>les mans   </a:t>
            </a:r>
          </a:p>
          <a:p>
            <a:r>
              <a:rPr lang="ca-ES" dirty="0"/>
              <a:t>  Desconfiança  </a:t>
            </a:r>
            <a:r>
              <a:rPr lang="ca-ES" dirty="0" smtClean="0"/>
              <a:t>		Gratar-se </a:t>
            </a:r>
            <a:r>
              <a:rPr lang="ca-ES" dirty="0"/>
              <a:t>un ull, darrere l’orella o la base del nas; </a:t>
            </a:r>
            <a:r>
              <a:rPr lang="ca-ES" dirty="0" smtClean="0"/>
              <a:t>			serrar </a:t>
            </a:r>
            <a:r>
              <a:rPr lang="ca-ES" dirty="0"/>
              <a:t>els llavis exageradament   </a:t>
            </a:r>
          </a:p>
          <a:p>
            <a:r>
              <a:rPr lang="ca-ES" dirty="0"/>
              <a:t>  Inseguretat  </a:t>
            </a:r>
            <a:r>
              <a:rPr lang="ca-ES" dirty="0" smtClean="0"/>
              <a:t>		Jugar </a:t>
            </a:r>
            <a:r>
              <a:rPr lang="ca-ES" dirty="0"/>
              <a:t>amb el cabell, menjar-se les ungles   </a:t>
            </a:r>
          </a:p>
          <a:p>
            <a:r>
              <a:rPr lang="ca-ES" dirty="0"/>
              <a:t>  Molèstia </a:t>
            </a:r>
            <a:r>
              <a:rPr lang="ca-ES" dirty="0" smtClean="0"/>
              <a:t>		Tensar </a:t>
            </a:r>
            <a:r>
              <a:rPr lang="ca-ES" dirty="0"/>
              <a:t>la cara o arrugar el front   </a:t>
            </a:r>
          </a:p>
          <a:p>
            <a:r>
              <a:rPr lang="ca-ES" dirty="0"/>
              <a:t>  Tensió  </a:t>
            </a:r>
            <a:r>
              <a:rPr lang="ca-ES" dirty="0" smtClean="0"/>
              <a:t>			Apuntar </a:t>
            </a:r>
            <a:r>
              <a:rPr lang="ca-ES" dirty="0"/>
              <a:t>amb el dit índex   </a:t>
            </a:r>
          </a:p>
          <a:p>
            <a:r>
              <a:rPr lang="ca-ES" dirty="0"/>
              <a:t>  Tristesa  </a:t>
            </a:r>
            <a:r>
              <a:rPr lang="ca-ES" dirty="0" smtClean="0"/>
              <a:t>			Abaixar </a:t>
            </a:r>
            <a:r>
              <a:rPr lang="ca-ES" dirty="0"/>
              <a:t>el cap i la mirada </a:t>
            </a:r>
          </a:p>
        </p:txBody>
      </p:sp>
    </p:spTree>
    <p:extLst>
      <p:ext uri="{BB962C8B-B14F-4D97-AF65-F5344CB8AC3E}">
        <p14:creationId xmlns:p14="http://schemas.microsoft.com/office/powerpoint/2010/main" val="42061765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764704"/>
            <a:ext cx="7704856" cy="5262979"/>
          </a:xfrm>
          <a:prstGeom prst="rect">
            <a:avLst/>
          </a:prstGeom>
          <a:noFill/>
        </p:spPr>
        <p:txBody>
          <a:bodyPr wrap="square" rtlCol="0">
            <a:spAutoFit/>
          </a:bodyPr>
          <a:lstStyle/>
          <a:p>
            <a:pPr algn="just"/>
            <a:r>
              <a:rPr lang="ca-ES" sz="2400" dirty="0"/>
              <a:t>Els gestos són els moviments d’una part del cos i contribueixen a donar força a l’expressió verbal. Alguns gestos són deliberats per donar èmfasi al que es diu, però la majoria es realitzen de manera espontània i inconscientment. </a:t>
            </a:r>
            <a:endParaRPr lang="ca-ES" sz="2400" dirty="0" smtClean="0"/>
          </a:p>
          <a:p>
            <a:pPr algn="just"/>
            <a:r>
              <a:rPr lang="ca-ES" sz="2400" dirty="0" smtClean="0"/>
              <a:t>En </a:t>
            </a:r>
            <a:r>
              <a:rPr lang="ca-ES" sz="2400" dirty="0"/>
              <a:t>molts casos, només obeeixen a la necessitat d’alleugerir la tensió per por d’equivocar-nos, però són inútils a l’efecte de la comunicació. Els gestos han de ser: </a:t>
            </a:r>
          </a:p>
          <a:p>
            <a:r>
              <a:rPr lang="ca-ES" sz="2400" dirty="0"/>
              <a:t>  </a:t>
            </a:r>
          </a:p>
          <a:p>
            <a:pPr marL="285750" indent="-285750">
              <a:buFont typeface="Arial" panose="020B0604020202020204" pitchFamily="34" charset="0"/>
              <a:buChar char="•"/>
            </a:pPr>
            <a:r>
              <a:rPr lang="ca-ES" sz="2400" b="1" dirty="0" smtClean="0"/>
              <a:t>Visibles</a:t>
            </a:r>
            <a:r>
              <a:rPr lang="ca-ES" sz="2400" dirty="0"/>
              <a:t>. Fets per tal que es puguin captar perfectament. </a:t>
            </a:r>
          </a:p>
          <a:p>
            <a:pPr marL="285750" indent="-285750">
              <a:buFont typeface="Arial" panose="020B0604020202020204" pitchFamily="34" charset="0"/>
              <a:buChar char="•"/>
            </a:pPr>
            <a:r>
              <a:rPr lang="ca-ES" sz="2400" b="1" dirty="0" smtClean="0"/>
              <a:t>Amplis</a:t>
            </a:r>
            <a:r>
              <a:rPr lang="ca-ES" sz="2400" dirty="0"/>
              <a:t>. Per tal que siguin percebuts amb claredat, sobretot quan parlem davant un grup de persones. </a:t>
            </a:r>
          </a:p>
          <a:p>
            <a:pPr marL="285750" indent="-285750">
              <a:buFont typeface="Arial" panose="020B0604020202020204" pitchFamily="34" charset="0"/>
              <a:buChar char="•"/>
            </a:pPr>
            <a:r>
              <a:rPr lang="ca-ES" sz="2400" b="1" dirty="0" smtClean="0"/>
              <a:t>Selectius</a:t>
            </a:r>
            <a:r>
              <a:rPr lang="ca-ES" sz="2400" dirty="0"/>
              <a:t>. L’excés de gestos pot saturar i distreure els interlocutors, i per tant s’han d’utilitzar amb mesura</a:t>
            </a:r>
          </a:p>
        </p:txBody>
      </p:sp>
    </p:spTree>
    <p:extLst>
      <p:ext uri="{BB962C8B-B14F-4D97-AF65-F5344CB8AC3E}">
        <p14:creationId xmlns:p14="http://schemas.microsoft.com/office/powerpoint/2010/main" val="2915921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80610" y="610136"/>
            <a:ext cx="8167853" cy="5940088"/>
          </a:xfrm>
          <a:prstGeom prst="rect">
            <a:avLst/>
          </a:prstGeom>
          <a:noFill/>
        </p:spPr>
        <p:txBody>
          <a:bodyPr wrap="square" rtlCol="0">
            <a:spAutoFit/>
          </a:bodyPr>
          <a:lstStyle/>
          <a:p>
            <a:r>
              <a:rPr lang="ca-ES" sz="2000" dirty="0"/>
              <a:t>Per mitjà del gest es pot projectar el que es pensa. Podem identificar-ne els següents: </a:t>
            </a:r>
          </a:p>
          <a:p>
            <a:r>
              <a:rPr lang="ca-ES" sz="2000" dirty="0"/>
              <a:t>  </a:t>
            </a:r>
          </a:p>
          <a:p>
            <a:pPr marL="342900" indent="-342900">
              <a:buFont typeface="Arial" panose="020B0604020202020204" pitchFamily="34" charset="0"/>
              <a:buChar char="•"/>
            </a:pPr>
            <a:r>
              <a:rPr lang="ca-ES" sz="2000" b="1" dirty="0"/>
              <a:t> Els gestos de les mans</a:t>
            </a:r>
            <a:r>
              <a:rPr lang="ca-ES" sz="2000" dirty="0"/>
              <a:t>. Després de les mímiques del rostre, els gestos de les mans són els que s’expressen millor. A l’inici de qualsevol contacte es dóna la mà; en alguns casos, com en les felicitacions i els condols, s’usen les dues mans. Són gestos codificats pel medi social en què vivim. Les mans tenen interès per tot allò que expressem.</a:t>
            </a:r>
          </a:p>
          <a:p>
            <a:r>
              <a:rPr lang="ca-ES" sz="2000" dirty="0"/>
              <a:t> </a:t>
            </a:r>
          </a:p>
          <a:p>
            <a:r>
              <a:rPr lang="ca-ES" sz="2000" dirty="0"/>
              <a:t> </a:t>
            </a:r>
          </a:p>
          <a:p>
            <a:pPr marL="342900" indent="-342900">
              <a:buFont typeface="Arial" panose="020B0604020202020204" pitchFamily="34" charset="0"/>
              <a:buChar char="•"/>
            </a:pPr>
            <a:r>
              <a:rPr lang="ca-ES" sz="2000" b="1" dirty="0"/>
              <a:t> El contacte visual</a:t>
            </a:r>
            <a:r>
              <a:rPr lang="ca-ES" sz="2000" dirty="0"/>
              <a:t>. Amb la intensitat i la durada de la mirada, el parpelleig, etc. es manifesten sentiments, emocions i actituds. Un contacte visual de pocs segons és capaç de transmetre significats que necessitarien centenars de paraules.</a:t>
            </a:r>
          </a:p>
          <a:p>
            <a:r>
              <a:rPr lang="ca-ES" sz="2000" dirty="0"/>
              <a:t> </a:t>
            </a:r>
          </a:p>
          <a:p>
            <a:r>
              <a:rPr lang="ca-ES" sz="2000" dirty="0"/>
              <a:t> </a:t>
            </a:r>
          </a:p>
          <a:p>
            <a:pPr marL="342900" indent="-342900">
              <a:buFont typeface="Arial" panose="020B0604020202020204" pitchFamily="34" charset="0"/>
              <a:buChar char="•"/>
            </a:pPr>
            <a:r>
              <a:rPr lang="ca-ES" sz="2000" b="1" dirty="0"/>
              <a:t> Les expressions facials</a:t>
            </a:r>
            <a:r>
              <a:rPr lang="ca-ES" sz="2000" dirty="0"/>
              <a:t>. La cara és una de les parts més expressives del cos i pot manifestar molts estats d’ànim, des de l’alegria fins a l’apatia. Són exemples un somriure, aixecar les celles, etc. </a:t>
            </a:r>
          </a:p>
        </p:txBody>
      </p:sp>
    </p:spTree>
    <p:extLst>
      <p:ext uri="{BB962C8B-B14F-4D97-AF65-F5344CB8AC3E}">
        <p14:creationId xmlns:p14="http://schemas.microsoft.com/office/powerpoint/2010/main" val="82474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764704"/>
            <a:ext cx="8280920" cy="5847755"/>
          </a:xfrm>
          <a:prstGeom prst="rect">
            <a:avLst/>
          </a:prstGeom>
          <a:noFill/>
        </p:spPr>
        <p:txBody>
          <a:bodyPr wrap="square" rtlCol="0">
            <a:spAutoFit/>
          </a:bodyPr>
          <a:lstStyle/>
          <a:p>
            <a:r>
              <a:rPr lang="ca-ES" sz="2400" dirty="0"/>
              <a:t>Els següents gestos transmeten senyals </a:t>
            </a:r>
            <a:r>
              <a:rPr lang="ca-ES" sz="2400" b="1" dirty="0"/>
              <a:t>positius</a:t>
            </a:r>
            <a:r>
              <a:rPr lang="ca-ES" sz="2400" dirty="0"/>
              <a:t> en una conversa: </a:t>
            </a:r>
          </a:p>
          <a:p>
            <a:r>
              <a:rPr lang="ca-ES" sz="2000" dirty="0"/>
              <a:t>  </a:t>
            </a:r>
          </a:p>
          <a:p>
            <a:pPr marL="342900" indent="-342900">
              <a:buFont typeface="Arial" panose="020B0604020202020204" pitchFamily="34" charset="0"/>
              <a:buChar char="•"/>
            </a:pPr>
            <a:r>
              <a:rPr lang="ca-ES" sz="2200" dirty="0"/>
              <a:t>Cara i boca descobertes, no amagades darrere de les mans</a:t>
            </a:r>
          </a:p>
          <a:p>
            <a:pPr marL="342900" indent="-342900">
              <a:buFont typeface="Arial" panose="020B0604020202020204" pitchFamily="34" charset="0"/>
              <a:buChar char="•"/>
            </a:pPr>
            <a:r>
              <a:rPr lang="ca-ES" sz="2200" dirty="0" smtClean="0"/>
              <a:t>Estar </a:t>
            </a:r>
            <a:r>
              <a:rPr lang="ca-ES" sz="2200" dirty="0"/>
              <a:t>assegut recte o amb una lleugera inclinació cap endavant, </a:t>
            </a:r>
            <a:r>
              <a:rPr lang="ca-ES" sz="2200" dirty="0" smtClean="0"/>
              <a:t>demostrant </a:t>
            </a:r>
            <a:r>
              <a:rPr lang="ca-ES" sz="2200" dirty="0"/>
              <a:t>interès</a:t>
            </a:r>
          </a:p>
          <a:p>
            <a:pPr marL="342900" indent="-342900">
              <a:buFont typeface="Arial" panose="020B0604020202020204" pitchFamily="34" charset="0"/>
              <a:buChar char="•"/>
            </a:pPr>
            <a:r>
              <a:rPr lang="ca-ES" sz="2200" dirty="0" smtClean="0"/>
              <a:t>Ulls </a:t>
            </a:r>
            <a:r>
              <a:rPr lang="ca-ES" sz="2200" dirty="0"/>
              <a:t>oberts i relaxats, mantenint contacte recíproc amb l’altra persona</a:t>
            </a:r>
          </a:p>
          <a:p>
            <a:pPr marL="342900" indent="-342900">
              <a:buFont typeface="Arial" panose="020B0604020202020204" pitchFamily="34" charset="0"/>
              <a:buChar char="•"/>
            </a:pPr>
            <a:r>
              <a:rPr lang="ca-ES" sz="2200" dirty="0" smtClean="0"/>
              <a:t>Somriure </a:t>
            </a:r>
            <a:r>
              <a:rPr lang="ca-ES" sz="2200" dirty="0"/>
              <a:t>i riure davant alguna cosa divertida</a:t>
            </a:r>
          </a:p>
          <a:p>
            <a:pPr marL="342900" indent="-342900">
              <a:buFont typeface="Arial" panose="020B0604020202020204" pitchFamily="34" charset="0"/>
              <a:buChar char="•"/>
            </a:pPr>
            <a:r>
              <a:rPr lang="ca-ES" sz="2200" dirty="0" smtClean="0"/>
              <a:t>Moviments </a:t>
            </a:r>
            <a:r>
              <a:rPr lang="ca-ES" sz="2200" dirty="0"/>
              <a:t>relaxats i equilibrats</a:t>
            </a:r>
          </a:p>
          <a:p>
            <a:pPr marL="342900" indent="-342900">
              <a:buFont typeface="Arial" panose="020B0604020202020204" pitchFamily="34" charset="0"/>
              <a:buChar char="•"/>
            </a:pPr>
            <a:r>
              <a:rPr lang="ca-ES" sz="2200" dirty="0" smtClean="0"/>
              <a:t>Endreçar </a:t>
            </a:r>
            <a:r>
              <a:rPr lang="ca-ES" sz="2200" dirty="0"/>
              <a:t>la taula del despatx abans de començar</a:t>
            </a:r>
          </a:p>
          <a:p>
            <a:pPr marL="342900" indent="-342900">
              <a:buFont typeface="Arial" panose="020B0604020202020204" pitchFamily="34" charset="0"/>
              <a:buChar char="•"/>
            </a:pPr>
            <a:r>
              <a:rPr lang="ca-ES" sz="2200" dirty="0" smtClean="0"/>
              <a:t>Estreta </a:t>
            </a:r>
            <a:r>
              <a:rPr lang="ca-ES" sz="2200" dirty="0"/>
              <a:t>de mans ferma i càlida</a:t>
            </a:r>
          </a:p>
          <a:p>
            <a:pPr marL="342900" indent="-342900">
              <a:buFont typeface="Arial" panose="020B0604020202020204" pitchFamily="34" charset="0"/>
              <a:buChar char="•"/>
            </a:pPr>
            <a:r>
              <a:rPr lang="ca-ES" sz="2200" dirty="0" smtClean="0"/>
              <a:t>Apartar </a:t>
            </a:r>
            <a:r>
              <a:rPr lang="ca-ES" sz="2200" dirty="0"/>
              <a:t>alguna cosa de la taula que s’interposi entre les dues persones</a:t>
            </a:r>
          </a:p>
          <a:p>
            <a:pPr marL="342900" indent="-342900">
              <a:buFont typeface="Arial" panose="020B0604020202020204" pitchFamily="34" charset="0"/>
              <a:buChar char="•"/>
            </a:pPr>
            <a:r>
              <a:rPr lang="ca-ES" sz="2200" dirty="0" smtClean="0"/>
              <a:t>Inclinar-se </a:t>
            </a:r>
            <a:r>
              <a:rPr lang="ca-ES" sz="2200" dirty="0"/>
              <a:t>ràpidament cap l’interlocutor per donar o rebre papers, bolígraf, etc.</a:t>
            </a:r>
          </a:p>
          <a:p>
            <a:pPr marL="342900" indent="-342900">
              <a:buFont typeface="Arial" panose="020B0604020202020204" pitchFamily="34" charset="0"/>
              <a:buChar char="•"/>
            </a:pPr>
            <a:r>
              <a:rPr lang="ca-ES" sz="2200" dirty="0" smtClean="0"/>
              <a:t>Imitar </a:t>
            </a:r>
            <a:r>
              <a:rPr lang="ca-ES" sz="2200" dirty="0"/>
              <a:t>o repetir involuntàriament gestos o paraules de l’altra persona </a:t>
            </a:r>
          </a:p>
        </p:txBody>
      </p:sp>
    </p:spTree>
    <p:extLst>
      <p:ext uri="{BB962C8B-B14F-4D97-AF65-F5344CB8AC3E}">
        <p14:creationId xmlns:p14="http://schemas.microsoft.com/office/powerpoint/2010/main" val="14451323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2550" y="764704"/>
            <a:ext cx="8273358" cy="5632311"/>
          </a:xfrm>
          <a:prstGeom prst="rect">
            <a:avLst/>
          </a:prstGeom>
          <a:noFill/>
        </p:spPr>
        <p:txBody>
          <a:bodyPr wrap="square" rtlCol="0">
            <a:spAutoFit/>
          </a:bodyPr>
          <a:lstStyle/>
          <a:p>
            <a:r>
              <a:rPr lang="ca-ES" sz="2400" dirty="0" smtClean="0"/>
              <a:t>Gestos </a:t>
            </a:r>
            <a:r>
              <a:rPr lang="ca-ES" sz="2400" dirty="0"/>
              <a:t>que transmeten senyals </a:t>
            </a:r>
            <a:r>
              <a:rPr lang="ca-ES" sz="2400" b="1" dirty="0"/>
              <a:t>negatius </a:t>
            </a:r>
            <a:r>
              <a:rPr lang="ca-ES" sz="2400" dirty="0"/>
              <a:t>i que cal evitar</a:t>
            </a:r>
            <a:r>
              <a:rPr lang="ca-ES" sz="2400" dirty="0" smtClean="0"/>
              <a:t>:</a:t>
            </a:r>
          </a:p>
          <a:p>
            <a:endParaRPr lang="ca-ES" sz="2400" dirty="0" smtClean="0"/>
          </a:p>
          <a:p>
            <a:pPr marL="342900" indent="-342900">
              <a:buFont typeface="Wingdings" panose="05000000000000000000" pitchFamily="2" charset="2"/>
              <a:buChar char="v"/>
            </a:pPr>
            <a:r>
              <a:rPr lang="ca-ES" sz="2400" dirty="0" smtClean="0"/>
              <a:t> </a:t>
            </a:r>
            <a:r>
              <a:rPr lang="it-IT" sz="2400" dirty="0"/>
              <a:t>Quan parlem amb una altra </a:t>
            </a:r>
            <a:r>
              <a:rPr lang="it-IT" sz="2400" dirty="0" smtClean="0"/>
              <a:t>persona: </a:t>
            </a:r>
          </a:p>
          <a:p>
            <a:pPr marL="800100" lvl="1" indent="-342900">
              <a:buFont typeface="Arial" panose="020B0604020202020204" pitchFamily="34" charset="0"/>
              <a:buChar char="•"/>
            </a:pPr>
            <a:r>
              <a:rPr lang="it-IT" sz="2400" dirty="0"/>
              <a:t> Posar-nos les mans a les butxaques </a:t>
            </a:r>
          </a:p>
          <a:p>
            <a:pPr marL="800100" lvl="1" indent="-342900">
              <a:buFont typeface="Arial" panose="020B0604020202020204" pitchFamily="34" charset="0"/>
              <a:buChar char="•"/>
            </a:pPr>
            <a:r>
              <a:rPr lang="it-IT" sz="2400" dirty="0"/>
              <a:t> Posar-nos les mans als malucs </a:t>
            </a:r>
          </a:p>
          <a:p>
            <a:pPr marL="800100" lvl="1" indent="-342900">
              <a:buFont typeface="Arial" panose="020B0604020202020204" pitchFamily="34" charset="0"/>
              <a:buChar char="•"/>
            </a:pPr>
            <a:r>
              <a:rPr lang="it-IT" sz="2400" dirty="0"/>
              <a:t> Balancejar-nos d’un peu a l’altre </a:t>
            </a:r>
          </a:p>
          <a:p>
            <a:pPr marL="800100" lvl="1" indent="-342900">
              <a:buFont typeface="Arial" panose="020B0604020202020204" pitchFamily="34" charset="0"/>
              <a:buChar char="•"/>
            </a:pPr>
            <a:r>
              <a:rPr lang="it-IT" sz="2400" dirty="0"/>
              <a:t> Desplaçar-nos d’un costat a l’altre </a:t>
            </a:r>
          </a:p>
          <a:p>
            <a:pPr marL="800100" lvl="1" indent="-342900">
              <a:buFont typeface="Arial" panose="020B0604020202020204" pitchFamily="34" charset="0"/>
              <a:buChar char="•"/>
            </a:pPr>
            <a:r>
              <a:rPr lang="it-IT" sz="2400" dirty="0"/>
              <a:t> Recolzar-nos en una cadira o taula </a:t>
            </a:r>
            <a:endParaRPr lang="it-IT" sz="2400" dirty="0" smtClean="0"/>
          </a:p>
          <a:p>
            <a:pPr marL="800100" lvl="1" indent="-342900">
              <a:buFont typeface="Arial" panose="020B0604020202020204" pitchFamily="34" charset="0"/>
              <a:buChar char="•"/>
            </a:pPr>
            <a:endParaRPr lang="it-IT" sz="2400" dirty="0" smtClean="0"/>
          </a:p>
          <a:p>
            <a:pPr marL="342900" indent="-342900">
              <a:buFont typeface="Wingdings" panose="05000000000000000000" pitchFamily="2" charset="2"/>
              <a:buChar char="v"/>
            </a:pPr>
            <a:r>
              <a:rPr lang="ca-ES" sz="2400" dirty="0"/>
              <a:t>Quan estem </a:t>
            </a:r>
            <a:r>
              <a:rPr lang="ca-ES" sz="2400" dirty="0" smtClean="0"/>
              <a:t>asseguts:</a:t>
            </a:r>
          </a:p>
          <a:p>
            <a:pPr marL="800100" lvl="1" indent="-342900">
              <a:buFont typeface="Arial" panose="020B0604020202020204" pitchFamily="34" charset="0"/>
              <a:buChar char="•"/>
            </a:pPr>
            <a:r>
              <a:rPr lang="ca-ES" sz="2400" dirty="0"/>
              <a:t>Recolzar el cap en una mà </a:t>
            </a:r>
          </a:p>
          <a:p>
            <a:pPr marL="800100" lvl="1" indent="-342900">
              <a:buFont typeface="Arial" panose="020B0604020202020204" pitchFamily="34" charset="0"/>
              <a:buChar char="•"/>
            </a:pPr>
            <a:r>
              <a:rPr lang="ca-ES" sz="2400" dirty="0"/>
              <a:t> Tenir els braços sota la taula </a:t>
            </a:r>
          </a:p>
          <a:p>
            <a:pPr marL="800100" lvl="1" indent="-342900">
              <a:buFont typeface="Arial" panose="020B0604020202020204" pitchFamily="34" charset="0"/>
              <a:buChar char="•"/>
            </a:pPr>
            <a:r>
              <a:rPr lang="ca-ES" sz="2400" dirty="0"/>
              <a:t> Inclinar-se cap enrere, plegant mans o braços </a:t>
            </a:r>
          </a:p>
          <a:p>
            <a:pPr marL="800100" lvl="1" indent="-342900">
              <a:buFont typeface="Arial" panose="020B0604020202020204" pitchFamily="34" charset="0"/>
              <a:buChar char="•"/>
            </a:pPr>
            <a:r>
              <a:rPr lang="ca-ES" sz="2400" dirty="0"/>
              <a:t> Balancejar-se cap endavant i cap endarrere amb la cadira </a:t>
            </a:r>
          </a:p>
          <a:p>
            <a:pPr marL="800100" lvl="1" indent="-342900">
              <a:buFont typeface="Arial" panose="020B0604020202020204" pitchFamily="34" charset="0"/>
              <a:buChar char="•"/>
            </a:pPr>
            <a:r>
              <a:rPr lang="ca-ES" sz="2400" dirty="0"/>
              <a:t> Girar en la cadira, apartant-se de l’interlocutor </a:t>
            </a:r>
          </a:p>
        </p:txBody>
      </p:sp>
    </p:spTree>
    <p:extLst>
      <p:ext uri="{BB962C8B-B14F-4D97-AF65-F5344CB8AC3E}">
        <p14:creationId xmlns:p14="http://schemas.microsoft.com/office/powerpoint/2010/main" val="20337277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1203820"/>
            <a:ext cx="7416824" cy="5663089"/>
          </a:xfrm>
          <a:prstGeom prst="rect">
            <a:avLst/>
          </a:prstGeom>
          <a:noFill/>
        </p:spPr>
        <p:txBody>
          <a:bodyPr wrap="square" rtlCol="0">
            <a:spAutoFit/>
          </a:bodyPr>
          <a:lstStyle/>
          <a:p>
            <a:pPr marL="342900" indent="-342900">
              <a:buFont typeface="Wingdings" panose="05000000000000000000" pitchFamily="2" charset="2"/>
              <a:buChar char="v"/>
            </a:pPr>
            <a:r>
              <a:rPr lang="ca-ES" sz="2400" dirty="0"/>
              <a:t>En qualsevol </a:t>
            </a:r>
            <a:r>
              <a:rPr lang="ca-ES" sz="2400" dirty="0" smtClean="0"/>
              <a:t>situació</a:t>
            </a:r>
            <a:r>
              <a:rPr lang="ca-ES" dirty="0" smtClean="0"/>
              <a:t>:</a:t>
            </a:r>
          </a:p>
          <a:p>
            <a:pPr marL="342900" indent="-342900">
              <a:buFont typeface="Wingdings" panose="05000000000000000000" pitchFamily="2" charset="2"/>
              <a:buChar char="v"/>
            </a:pPr>
            <a:endParaRPr lang="ca-ES" dirty="0"/>
          </a:p>
          <a:p>
            <a:pPr marL="742950" lvl="1" indent="-285750">
              <a:buFont typeface="Arial" panose="020B0604020202020204" pitchFamily="34" charset="0"/>
              <a:buChar char="•"/>
            </a:pPr>
            <a:r>
              <a:rPr lang="ca-ES" sz="2000" dirty="0"/>
              <a:t>Les mans amagades, o els punys tancats o semitancats </a:t>
            </a:r>
          </a:p>
          <a:p>
            <a:pPr marL="742950" lvl="1" indent="-285750">
              <a:buFont typeface="Arial" panose="020B0604020202020204" pitchFamily="34" charset="0"/>
              <a:buChar char="•"/>
            </a:pPr>
            <a:r>
              <a:rPr lang="ca-ES" sz="2000" dirty="0" smtClean="0"/>
              <a:t>Usar </a:t>
            </a:r>
            <a:r>
              <a:rPr lang="ca-ES" sz="2000" dirty="0"/>
              <a:t>les mans com una màscara per amagar la cara, posar-les davant la boca </a:t>
            </a:r>
          </a:p>
          <a:p>
            <a:pPr marL="742950" lvl="1" indent="-285750">
              <a:buFont typeface="Arial" panose="020B0604020202020204" pitchFamily="34" charset="0"/>
              <a:buChar char="•"/>
            </a:pPr>
            <a:r>
              <a:rPr lang="ca-ES" sz="2000" dirty="0" smtClean="0"/>
              <a:t>El </a:t>
            </a:r>
            <a:r>
              <a:rPr lang="ca-ES" sz="2000" dirty="0"/>
              <a:t>front arrugat </a:t>
            </a:r>
          </a:p>
          <a:p>
            <a:pPr marL="742950" lvl="1" indent="-285750">
              <a:buFont typeface="Arial" panose="020B0604020202020204" pitchFamily="34" charset="0"/>
              <a:buChar char="•"/>
            </a:pPr>
            <a:r>
              <a:rPr lang="ca-ES" sz="2000" dirty="0" smtClean="0"/>
              <a:t>Negar </a:t>
            </a:r>
            <a:r>
              <a:rPr lang="ca-ES" sz="2000" dirty="0"/>
              <a:t>amb el cap </a:t>
            </a:r>
          </a:p>
          <a:p>
            <a:pPr marL="742950" lvl="1" indent="-285750">
              <a:buFont typeface="Arial" panose="020B0604020202020204" pitchFamily="34" charset="0"/>
              <a:buChar char="•"/>
            </a:pPr>
            <a:r>
              <a:rPr lang="ca-ES" sz="2000" dirty="0" smtClean="0"/>
              <a:t>Mossegar-se </a:t>
            </a:r>
            <a:r>
              <a:rPr lang="ca-ES" sz="2000" dirty="0"/>
              <a:t>els llavis </a:t>
            </a:r>
          </a:p>
          <a:p>
            <a:pPr marL="742950" lvl="1" indent="-285750">
              <a:buFont typeface="Arial" panose="020B0604020202020204" pitchFamily="34" charset="0"/>
              <a:buChar char="•"/>
            </a:pPr>
            <a:r>
              <a:rPr lang="ca-ES" sz="2000" dirty="0" smtClean="0"/>
              <a:t>Rascar-se </a:t>
            </a:r>
            <a:r>
              <a:rPr lang="ca-ES" sz="2000" dirty="0"/>
              <a:t>el cap, fregar-se el nas, tocar-se les orelles </a:t>
            </a:r>
          </a:p>
          <a:p>
            <a:pPr marL="742950" lvl="1" indent="-285750">
              <a:buFont typeface="Arial" panose="020B0604020202020204" pitchFamily="34" charset="0"/>
              <a:buChar char="•"/>
            </a:pPr>
            <a:r>
              <a:rPr lang="ca-ES" sz="2000" dirty="0" smtClean="0"/>
              <a:t>Respirar </a:t>
            </a:r>
            <a:r>
              <a:rPr lang="ca-ES" sz="2000" dirty="0"/>
              <a:t>de manera profunda </a:t>
            </a:r>
          </a:p>
          <a:p>
            <a:pPr marL="742950" lvl="1" indent="-285750">
              <a:buFont typeface="Arial" panose="020B0604020202020204" pitchFamily="34" charset="0"/>
              <a:buChar char="•"/>
            </a:pPr>
            <a:r>
              <a:rPr lang="ca-ES" sz="2000" dirty="0" smtClean="0"/>
              <a:t>Badallar </a:t>
            </a:r>
            <a:endParaRPr lang="ca-ES" sz="2000" dirty="0"/>
          </a:p>
          <a:p>
            <a:pPr marL="742950" lvl="1" indent="-285750">
              <a:buFont typeface="Arial" panose="020B0604020202020204" pitchFamily="34" charset="0"/>
              <a:buChar char="•"/>
            </a:pPr>
            <a:r>
              <a:rPr lang="ca-ES" sz="2000" dirty="0" smtClean="0"/>
              <a:t>Moviments </a:t>
            </a:r>
            <a:r>
              <a:rPr lang="ca-ES" sz="2000" dirty="0"/>
              <a:t>d’impaciència: tamborinar amb els dits, pestanyejar amb excés, agitar el peu, jugar amb el bolígraf, les notes, les claus, etc. </a:t>
            </a:r>
          </a:p>
          <a:p>
            <a:pPr marL="742950" lvl="1" indent="-285750">
              <a:buFont typeface="Arial" panose="020B0604020202020204" pitchFamily="34" charset="0"/>
              <a:buChar char="•"/>
            </a:pPr>
            <a:r>
              <a:rPr lang="ca-ES" sz="2000" dirty="0" smtClean="0"/>
              <a:t>Mirar </a:t>
            </a:r>
            <a:r>
              <a:rPr lang="ca-ES" sz="2000" dirty="0"/>
              <a:t>el rellotge </a:t>
            </a:r>
          </a:p>
          <a:p>
            <a:pPr marL="742950" lvl="1" indent="-285750">
              <a:buFont typeface="Arial" panose="020B0604020202020204" pitchFamily="34" charset="0"/>
              <a:buChar char="•"/>
            </a:pPr>
            <a:r>
              <a:rPr lang="ca-ES" sz="2000" dirty="0" smtClean="0"/>
              <a:t>Interrompre </a:t>
            </a:r>
            <a:r>
              <a:rPr lang="ca-ES" sz="2000" dirty="0"/>
              <a:t>la conversa per atendre de manera immediata el telèfon </a:t>
            </a:r>
            <a:endParaRPr lang="ca-ES" sz="2000" dirty="0" smtClean="0"/>
          </a:p>
          <a:p>
            <a:endParaRPr lang="ca-ES" sz="2000" dirty="0"/>
          </a:p>
        </p:txBody>
      </p:sp>
    </p:spTree>
    <p:extLst>
      <p:ext uri="{BB962C8B-B14F-4D97-AF65-F5344CB8AC3E}">
        <p14:creationId xmlns:p14="http://schemas.microsoft.com/office/powerpoint/2010/main" val="34908822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3.2 tècniques d’imatge personal</a:t>
            </a:r>
            <a:endParaRPr lang="ca-ES" dirty="0"/>
          </a:p>
        </p:txBody>
      </p:sp>
      <p:sp>
        <p:nvSpPr>
          <p:cNvPr id="3" name="2 Marcador de contenido"/>
          <p:cNvSpPr>
            <a:spLocks noGrp="1"/>
          </p:cNvSpPr>
          <p:nvPr>
            <p:ph idx="1"/>
          </p:nvPr>
        </p:nvSpPr>
        <p:spPr/>
        <p:txBody>
          <a:bodyPr/>
          <a:lstStyle/>
          <a:p>
            <a:pPr marL="0" indent="0">
              <a:buNone/>
            </a:pPr>
            <a:r>
              <a:rPr lang="ca-ES" dirty="0"/>
              <a:t>La nostra imatge personal és una carta de presentació i també forma part de la comunicació no verbal. Així, doncs, a part de tenir en compte els nostres gestos, mirades i actituds, també haurem de prestar atenció al nostre físic i a la nostra indumentària. </a:t>
            </a:r>
          </a:p>
          <a:p>
            <a:pPr marL="0" indent="0">
              <a:buNone/>
            </a:pPr>
            <a:r>
              <a:rPr lang="ca-ES" dirty="0"/>
              <a:t> </a:t>
            </a:r>
          </a:p>
          <a:p>
            <a:pPr marL="0" indent="0">
              <a:buNone/>
            </a:pPr>
            <a:r>
              <a:rPr lang="ca-ES" dirty="0"/>
              <a:t>El nostre aspecte i la nostra indumentària han de transmetre una imatge sana i neta. Tot i que depenent de les circumstàncies les exigències en aquest aspecte poden ser molt </a:t>
            </a:r>
            <a:r>
              <a:rPr lang="ca-ES" dirty="0" smtClean="0"/>
              <a:t>diferents.</a:t>
            </a:r>
          </a:p>
          <a:p>
            <a:pPr marL="0" indent="0">
              <a:buNone/>
            </a:pPr>
            <a:endParaRPr lang="ca-ES" dirty="0"/>
          </a:p>
        </p:txBody>
      </p:sp>
    </p:spTree>
    <p:extLst>
      <p:ext uri="{BB962C8B-B14F-4D97-AF65-F5344CB8AC3E}">
        <p14:creationId xmlns:p14="http://schemas.microsoft.com/office/powerpoint/2010/main" val="3103855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a:solidFill>
                  <a:schemeClr val="tx1"/>
                </a:solidFill>
                <a:latin typeface="+mn-lt"/>
                <a:ea typeface="+mn-ea"/>
                <a:cs typeface="+mn-cs"/>
              </a:rPr>
              <a:t>Hi ha unes normes </a:t>
            </a:r>
            <a:r>
              <a:rPr lang="es-ES" sz="2800" dirty="0" err="1">
                <a:solidFill>
                  <a:schemeClr val="tx1"/>
                </a:solidFill>
                <a:latin typeface="+mn-lt"/>
                <a:ea typeface="+mn-ea"/>
                <a:cs typeface="+mn-cs"/>
              </a:rPr>
              <a:t>generals</a:t>
            </a:r>
            <a:r>
              <a:rPr lang="es-ES" sz="2800" dirty="0">
                <a:solidFill>
                  <a:schemeClr val="tx1"/>
                </a:solidFill>
                <a:latin typeface="+mn-lt"/>
                <a:ea typeface="+mn-ea"/>
                <a:cs typeface="+mn-cs"/>
              </a:rPr>
              <a:t> i comunes que es poden aplicar en </a:t>
            </a:r>
            <a:r>
              <a:rPr lang="es-ES" sz="2800" dirty="0" err="1">
                <a:solidFill>
                  <a:schemeClr val="tx1"/>
                </a:solidFill>
                <a:latin typeface="+mn-lt"/>
                <a:ea typeface="+mn-ea"/>
                <a:cs typeface="+mn-cs"/>
              </a:rPr>
              <a:t>qualsevol</a:t>
            </a:r>
            <a:r>
              <a:rPr lang="es-ES" sz="2800" dirty="0">
                <a:solidFill>
                  <a:schemeClr val="tx1"/>
                </a:solidFill>
                <a:latin typeface="+mn-lt"/>
                <a:ea typeface="+mn-ea"/>
                <a:cs typeface="+mn-cs"/>
              </a:rPr>
              <a:t> </a:t>
            </a:r>
            <a:r>
              <a:rPr lang="es-ES" sz="2800" dirty="0" err="1">
                <a:solidFill>
                  <a:schemeClr val="tx1"/>
                </a:solidFill>
                <a:latin typeface="+mn-lt"/>
                <a:ea typeface="+mn-ea"/>
                <a:cs typeface="+mn-cs"/>
              </a:rPr>
              <a:t>situació</a:t>
            </a:r>
            <a:r>
              <a:rPr lang="es-ES" sz="2800" dirty="0">
                <a:solidFill>
                  <a:schemeClr val="tx1"/>
                </a:solidFill>
                <a:latin typeface="+mn-lt"/>
                <a:ea typeface="+mn-ea"/>
                <a:cs typeface="+mn-cs"/>
              </a:rPr>
              <a:t>: </a:t>
            </a:r>
            <a:endParaRPr lang="ca-ES" sz="2800" dirty="0">
              <a:solidFill>
                <a:schemeClr val="tx1"/>
              </a:solidFill>
              <a:latin typeface="+mn-lt"/>
              <a:ea typeface="+mn-ea"/>
              <a:cs typeface="+mn-cs"/>
            </a:endParaRPr>
          </a:p>
        </p:txBody>
      </p:sp>
      <p:sp>
        <p:nvSpPr>
          <p:cNvPr id="3" name="2 Marcador de contenido"/>
          <p:cNvSpPr>
            <a:spLocks noGrp="1"/>
          </p:cNvSpPr>
          <p:nvPr>
            <p:ph idx="1"/>
          </p:nvPr>
        </p:nvSpPr>
        <p:spPr/>
        <p:txBody>
          <a:bodyPr>
            <a:normAutofit fontScale="85000" lnSpcReduction="20000"/>
          </a:bodyPr>
          <a:lstStyle/>
          <a:p>
            <a:endParaRPr lang="ca-ES" dirty="0"/>
          </a:p>
          <a:p>
            <a:r>
              <a:rPr lang="ca-ES" b="1" dirty="0" smtClean="0"/>
              <a:t>El </a:t>
            </a:r>
            <a:r>
              <a:rPr lang="ca-ES" b="1" dirty="0"/>
              <a:t>color de la pell. </a:t>
            </a:r>
            <a:r>
              <a:rPr lang="ca-ES" dirty="0"/>
              <a:t>És important tenir en compte que segons el to de la pell hi ha una sèrie de colors que afavoreixen més que no pas d’altres.</a:t>
            </a:r>
          </a:p>
          <a:p>
            <a:endParaRPr lang="ca-ES" dirty="0"/>
          </a:p>
          <a:p>
            <a:r>
              <a:rPr lang="ca-ES" b="1" dirty="0" smtClean="0"/>
              <a:t>Personalitat</a:t>
            </a:r>
            <a:r>
              <a:rPr lang="ca-ES" b="1" dirty="0"/>
              <a:t>.</a:t>
            </a:r>
            <a:r>
              <a:rPr lang="ca-ES" dirty="0"/>
              <a:t> La personalitat influeix decisivament en el tipus i la forma de les peces de roba que s’han d’utilitzar. Fins i tot l’estat d’ànim és un factor que determina el tipus de roba que més agrada i s’utilitza.</a:t>
            </a:r>
          </a:p>
          <a:p>
            <a:endParaRPr lang="ca-ES" dirty="0"/>
          </a:p>
          <a:p>
            <a:r>
              <a:rPr lang="ca-ES" b="1" dirty="0" smtClean="0"/>
              <a:t>L’alçada</a:t>
            </a:r>
            <a:r>
              <a:rPr lang="ca-ES" b="1" dirty="0"/>
              <a:t>.</a:t>
            </a:r>
            <a:r>
              <a:rPr lang="ca-ES" dirty="0"/>
              <a:t> L’alçada de cada persona influeix molt tant en el tipus de calçat que s’ha d’utilitzar com en la llargada de les faldilles, pantalons i camises.</a:t>
            </a:r>
          </a:p>
          <a:p>
            <a:endParaRPr lang="ca-ES" dirty="0"/>
          </a:p>
          <a:p>
            <a:r>
              <a:rPr lang="ca-ES" b="1" dirty="0" smtClean="0"/>
              <a:t>Constitució </a:t>
            </a:r>
            <a:r>
              <a:rPr lang="ca-ES" b="1" dirty="0"/>
              <a:t>i pes. </a:t>
            </a:r>
            <a:r>
              <a:rPr lang="ca-ES" dirty="0"/>
              <a:t>La constitució influeix en el tipus de textures que cal escollir. Les persones molt primes han d’utilitzar colors i textures que visualment proporcionin més volum a la figura. En canvi, a les persones amb sobrepès els afavoreixen més els colors foscos i les línies verticals. Els estampats, les flors i les línies horitzontals engreixen.</a:t>
            </a:r>
          </a:p>
          <a:p>
            <a:endParaRPr lang="ca-ES" dirty="0"/>
          </a:p>
        </p:txBody>
      </p:sp>
    </p:spTree>
    <p:extLst>
      <p:ext uri="{BB962C8B-B14F-4D97-AF65-F5344CB8AC3E}">
        <p14:creationId xmlns:p14="http://schemas.microsoft.com/office/powerpoint/2010/main" val="16198699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620688"/>
            <a:ext cx="7920880" cy="5786199"/>
          </a:xfrm>
          <a:prstGeom prst="rect">
            <a:avLst/>
          </a:prstGeom>
          <a:noFill/>
        </p:spPr>
        <p:txBody>
          <a:bodyPr wrap="square" rtlCol="0">
            <a:spAutoFit/>
          </a:bodyPr>
          <a:lstStyle/>
          <a:p>
            <a:endParaRPr lang="ca-ES" dirty="0"/>
          </a:p>
          <a:p>
            <a:pPr marL="285750" indent="-285750">
              <a:buFont typeface="Arial" panose="020B0604020202020204" pitchFamily="34" charset="0"/>
              <a:buChar char="•"/>
            </a:pPr>
            <a:r>
              <a:rPr lang="ca-ES" sz="2200" b="1" dirty="0" smtClean="0"/>
              <a:t>Accessoris</a:t>
            </a:r>
            <a:r>
              <a:rPr lang="ca-ES" sz="2200" dirty="0"/>
              <a:t>. Els accessoris han de ser senzills, elegants i no se n’ha d’abusar pel </a:t>
            </a:r>
            <a:r>
              <a:rPr lang="ca-ES" sz="2200" dirty="0" smtClean="0"/>
              <a:t>que </a:t>
            </a:r>
            <a:r>
              <a:rPr lang="ca-ES" sz="2200" dirty="0"/>
              <a:t>fa a la quantitat. Cal evitar els accessoris estridents</a:t>
            </a:r>
            <a:r>
              <a:rPr lang="ca-ES" sz="2200" dirty="0" smtClean="0"/>
              <a:t>.</a:t>
            </a:r>
          </a:p>
          <a:p>
            <a:pPr marL="285750" indent="-285750">
              <a:buFont typeface="Arial" panose="020B0604020202020204" pitchFamily="34" charset="0"/>
              <a:buChar char="•"/>
            </a:pPr>
            <a:endParaRPr lang="ca-ES" sz="2200" dirty="0"/>
          </a:p>
          <a:p>
            <a:pPr marL="285750" indent="-285750">
              <a:buFont typeface="Arial" panose="020B0604020202020204" pitchFamily="34" charset="0"/>
              <a:buChar char="•"/>
            </a:pPr>
            <a:r>
              <a:rPr lang="ca-ES" sz="2200" b="1" dirty="0" smtClean="0"/>
              <a:t>Sabates</a:t>
            </a:r>
            <a:r>
              <a:rPr lang="ca-ES" sz="2200" b="1" dirty="0"/>
              <a:t>.</a:t>
            </a:r>
            <a:r>
              <a:rPr lang="ca-ES" sz="2200" dirty="0"/>
              <a:t> Han de mostrar un aspecte polit i net i han de combinar bé amb la roba.</a:t>
            </a:r>
          </a:p>
          <a:p>
            <a:pPr marL="285750" indent="-285750">
              <a:buFont typeface="Arial" panose="020B0604020202020204" pitchFamily="34" charset="0"/>
              <a:buChar char="•"/>
            </a:pPr>
            <a:endParaRPr lang="ca-ES" sz="2200" dirty="0" smtClean="0"/>
          </a:p>
          <a:p>
            <a:pPr marL="285750" indent="-285750">
              <a:buFont typeface="Arial" panose="020B0604020202020204" pitchFamily="34" charset="0"/>
              <a:buChar char="•"/>
            </a:pPr>
            <a:r>
              <a:rPr lang="ca-ES" sz="2200" b="1" dirty="0" smtClean="0"/>
              <a:t>Rentat </a:t>
            </a:r>
            <a:r>
              <a:rPr lang="ca-ES" sz="2200" b="1" dirty="0"/>
              <a:t>i planxat de la roba. </a:t>
            </a:r>
            <a:r>
              <a:rPr lang="ca-ES" sz="2200" dirty="0"/>
              <a:t>Qualsevol peça de roba, després de ser utilitzada, s’ha de rentar, i algunes també s’han de planxar. Cal utilitzar sabons neutres que cuidin la textura i el seu color original. La planxada correcta de la roba és molt important per mantenir un aspecte impecable.</a:t>
            </a:r>
          </a:p>
          <a:p>
            <a:pPr marL="285750" indent="-285750">
              <a:buFont typeface="Arial" panose="020B0604020202020204" pitchFamily="34" charset="0"/>
              <a:buChar char="•"/>
            </a:pPr>
            <a:endParaRPr lang="ca-ES" sz="2200" dirty="0"/>
          </a:p>
          <a:p>
            <a:pPr marL="285750" indent="-285750">
              <a:buFont typeface="Arial" panose="020B0604020202020204" pitchFamily="34" charset="0"/>
              <a:buChar char="•"/>
            </a:pPr>
            <a:r>
              <a:rPr lang="ca-ES" sz="2200" b="1" dirty="0" smtClean="0"/>
              <a:t>Ordre </a:t>
            </a:r>
            <a:r>
              <a:rPr lang="ca-ES" sz="2200" b="1" dirty="0"/>
              <a:t>i neteja a les bosses i als maletins</a:t>
            </a:r>
            <a:r>
              <a:rPr lang="ca-ES" sz="2200" dirty="0"/>
              <a:t>. A les bosses i als maletins s’ha de procurar dur-hi només allò que és necessari i mantenir-ho ordenat per trobar de seguida el que es necessita.</a:t>
            </a:r>
          </a:p>
        </p:txBody>
      </p:sp>
    </p:spTree>
    <p:extLst>
      <p:ext uri="{BB962C8B-B14F-4D97-AF65-F5344CB8AC3E}">
        <p14:creationId xmlns:p14="http://schemas.microsoft.com/office/powerpoint/2010/main" val="2068404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39" y="2144526"/>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187624" y="4149080"/>
            <a:ext cx="6840760" cy="1815882"/>
          </a:xfrm>
          <a:prstGeom prst="rect">
            <a:avLst/>
          </a:prstGeom>
        </p:spPr>
        <p:txBody>
          <a:bodyPr wrap="square">
            <a:spAutoFit/>
          </a:bodyPr>
          <a:lstStyle/>
          <a:p>
            <a:pPr algn="just"/>
            <a:r>
              <a:rPr lang="ca-ES" sz="2800" dirty="0">
                <a:solidFill>
                  <a:prstClr val="black"/>
                </a:solidFill>
              </a:rPr>
              <a:t>Aquest petit gest indica una bona predisposició envers els altres. Un somriure pot desarmar un interlocutor agressiu, i fer-lo canviar d’actitud.</a:t>
            </a:r>
          </a:p>
        </p:txBody>
      </p:sp>
      <p:sp>
        <p:nvSpPr>
          <p:cNvPr id="3" name="2 Rectángulo"/>
          <p:cNvSpPr/>
          <p:nvPr/>
        </p:nvSpPr>
        <p:spPr>
          <a:xfrm>
            <a:off x="3477915" y="1052736"/>
            <a:ext cx="1936749" cy="707886"/>
          </a:xfrm>
          <a:prstGeom prst="rect">
            <a:avLst/>
          </a:prstGeom>
        </p:spPr>
        <p:txBody>
          <a:bodyPr wrap="none">
            <a:spAutoFit/>
          </a:bodyPr>
          <a:lstStyle/>
          <a:p>
            <a:r>
              <a:rPr lang="ca-ES" sz="4000" dirty="0">
                <a:solidFill>
                  <a:prstClr val="black"/>
                </a:solidFill>
              </a:rPr>
              <a:t>SOMRIU</a:t>
            </a:r>
          </a:p>
        </p:txBody>
      </p:sp>
    </p:spTree>
    <p:extLst>
      <p:ext uri="{BB962C8B-B14F-4D97-AF65-F5344CB8AC3E}">
        <p14:creationId xmlns:p14="http://schemas.microsoft.com/office/powerpoint/2010/main" val="9997796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864096"/>
          </a:xfrm>
        </p:spPr>
        <p:txBody>
          <a:bodyPr/>
          <a:lstStyle/>
          <a:p>
            <a:r>
              <a:rPr lang="ca-ES" dirty="0" smtClean="0"/>
              <a:t>3.3 La proxèmica</a:t>
            </a:r>
            <a:endParaRPr lang="ca-ES" dirty="0"/>
          </a:p>
        </p:txBody>
      </p:sp>
      <p:sp>
        <p:nvSpPr>
          <p:cNvPr id="3" name="2 Marcador de contenido"/>
          <p:cNvSpPr>
            <a:spLocks noGrp="1"/>
          </p:cNvSpPr>
          <p:nvPr>
            <p:ph idx="1"/>
          </p:nvPr>
        </p:nvSpPr>
        <p:spPr>
          <a:xfrm>
            <a:off x="457200" y="1412776"/>
            <a:ext cx="8229600" cy="5064224"/>
          </a:xfrm>
        </p:spPr>
        <p:txBody>
          <a:bodyPr/>
          <a:lstStyle/>
          <a:p>
            <a:pPr marL="0" indent="0" algn="just">
              <a:buNone/>
            </a:pPr>
            <a:r>
              <a:rPr lang="es-ES" dirty="0"/>
              <a:t>La </a:t>
            </a:r>
            <a:r>
              <a:rPr lang="es-ES" dirty="0" err="1"/>
              <a:t>proxèmica</a:t>
            </a:r>
            <a:r>
              <a:rPr lang="es-ES" dirty="0"/>
              <a:t> </a:t>
            </a:r>
            <a:r>
              <a:rPr lang="es-ES" dirty="0" err="1"/>
              <a:t>s’ocupa</a:t>
            </a:r>
            <a:r>
              <a:rPr lang="es-ES" dirty="0"/>
              <a:t> de </a:t>
            </a:r>
            <a:r>
              <a:rPr lang="es-ES" dirty="0" err="1"/>
              <a:t>l’estudi</a:t>
            </a:r>
            <a:r>
              <a:rPr lang="es-ES" dirty="0"/>
              <a:t> de la </a:t>
            </a:r>
            <a:r>
              <a:rPr lang="es-ES" dirty="0" err="1"/>
              <a:t>distància</a:t>
            </a:r>
            <a:r>
              <a:rPr lang="es-ES" dirty="0"/>
              <a:t> o contacte </a:t>
            </a:r>
            <a:r>
              <a:rPr lang="es-ES" dirty="0" err="1"/>
              <a:t>físic</a:t>
            </a:r>
            <a:r>
              <a:rPr lang="es-ES" dirty="0"/>
              <a:t> entre les persones i </a:t>
            </a:r>
            <a:r>
              <a:rPr lang="es-ES" dirty="0" err="1"/>
              <a:t>els</a:t>
            </a:r>
            <a:r>
              <a:rPr lang="es-ES" dirty="0"/>
              <a:t> </a:t>
            </a:r>
            <a:r>
              <a:rPr lang="es-ES" dirty="0" err="1"/>
              <a:t>objectes</a:t>
            </a:r>
            <a:r>
              <a:rPr lang="es-ES" dirty="0"/>
              <a:t> que </a:t>
            </a:r>
            <a:r>
              <a:rPr lang="es-ES" dirty="0" err="1"/>
              <a:t>s’expressa</a:t>
            </a:r>
            <a:r>
              <a:rPr lang="es-ES" dirty="0"/>
              <a:t> </a:t>
            </a:r>
            <a:r>
              <a:rPr lang="es-ES" dirty="0" err="1"/>
              <a:t>mitjançant</a:t>
            </a:r>
            <a:r>
              <a:rPr lang="es-ES" dirty="0"/>
              <a:t> el </a:t>
            </a:r>
            <a:r>
              <a:rPr lang="es-ES" dirty="0" err="1"/>
              <a:t>llenguatge</a:t>
            </a:r>
            <a:r>
              <a:rPr lang="es-ES" dirty="0"/>
              <a:t> no verbal</a:t>
            </a:r>
            <a:r>
              <a:rPr lang="es-ES" dirty="0" smtClean="0"/>
              <a:t>.</a:t>
            </a:r>
          </a:p>
          <a:p>
            <a:pPr marL="0" indent="0" algn="just">
              <a:buNone/>
            </a:pPr>
            <a:endParaRPr lang="ca-ES" dirty="0"/>
          </a:p>
        </p:txBody>
      </p:sp>
      <p:pic>
        <p:nvPicPr>
          <p:cNvPr id="1028" name="Picture 4" descr="https://eco5150.files.wordpress.com/2011/11/espaciopersonal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8165" b="14527"/>
          <a:stretch/>
        </p:blipFill>
        <p:spPr bwMode="auto">
          <a:xfrm>
            <a:off x="971601" y="2755726"/>
            <a:ext cx="6840760" cy="396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340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71968672"/>
              </p:ext>
            </p:extLst>
          </p:nvPr>
        </p:nvGraphicFramePr>
        <p:xfrm>
          <a:off x="457200" y="2204864"/>
          <a:ext cx="8229600" cy="320040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0">
                <a:tc>
                  <a:txBody>
                    <a:bodyPr/>
                    <a:lstStyle/>
                    <a:p>
                      <a:endParaRPr lang="ca-ES" dirty="0"/>
                    </a:p>
                  </a:txBody>
                  <a:tcPr anchor="ctr">
                    <a:lnL>
                      <a:noFill/>
                    </a:lnL>
                    <a:lnR>
                      <a:noFill/>
                    </a:lnR>
                    <a:lnT>
                      <a:noFill/>
                    </a:lnT>
                    <a:lnB>
                      <a:noFill/>
                    </a:lnB>
                  </a:tcPr>
                </a:tc>
                <a:tc>
                  <a:txBody>
                    <a:bodyPr/>
                    <a:lstStyle/>
                    <a:p>
                      <a:r>
                        <a:rPr lang="ca-ES" b="1" dirty="0"/>
                        <a:t>Fase propera </a:t>
                      </a:r>
                    </a:p>
                  </a:txBody>
                  <a:tcPr anchor="ctr">
                    <a:lnL>
                      <a:noFill/>
                    </a:lnL>
                    <a:lnR>
                      <a:noFill/>
                    </a:lnR>
                    <a:lnT>
                      <a:noFill/>
                    </a:lnT>
                    <a:lnB>
                      <a:noFill/>
                    </a:lnB>
                  </a:tcPr>
                </a:tc>
                <a:tc>
                  <a:txBody>
                    <a:bodyPr/>
                    <a:lstStyle/>
                    <a:p>
                      <a:r>
                        <a:rPr lang="ca-ES" b="1" dirty="0"/>
                        <a:t>Fase llunyana </a:t>
                      </a:r>
                    </a:p>
                  </a:txBody>
                  <a:tcPr anchor="ctr">
                    <a:lnL>
                      <a:noFill/>
                    </a:lnL>
                    <a:lnR>
                      <a:noFill/>
                    </a:lnR>
                    <a:lnT>
                      <a:noFill/>
                    </a:lnT>
                    <a:lnB>
                      <a:noFill/>
                    </a:lnB>
                  </a:tcPr>
                </a:tc>
                <a:tc>
                  <a:txBody>
                    <a:bodyPr/>
                    <a:lstStyle/>
                    <a:p>
                      <a:r>
                        <a:rPr lang="ca-ES" b="1" dirty="0"/>
                        <a:t>Connotació habitual </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ca-ES" b="1" dirty="0"/>
                        <a:t>Íntima </a:t>
                      </a:r>
                    </a:p>
                  </a:txBody>
                  <a:tcPr anchor="ctr">
                    <a:lnL>
                      <a:noFill/>
                    </a:lnL>
                    <a:lnR>
                      <a:noFill/>
                    </a:lnR>
                    <a:lnT>
                      <a:noFill/>
                    </a:lnT>
                    <a:lnB>
                      <a:noFill/>
                    </a:lnB>
                  </a:tcPr>
                </a:tc>
                <a:tc>
                  <a:txBody>
                    <a:bodyPr/>
                    <a:lstStyle/>
                    <a:p>
                      <a:r>
                        <a:rPr lang="ca-ES"/>
                        <a:t>Contacte físic </a:t>
                      </a:r>
                    </a:p>
                  </a:txBody>
                  <a:tcPr anchor="ctr">
                    <a:lnL>
                      <a:noFill/>
                    </a:lnL>
                    <a:lnR>
                      <a:noFill/>
                    </a:lnR>
                    <a:lnT>
                      <a:noFill/>
                    </a:lnT>
                    <a:lnB>
                      <a:noFill/>
                    </a:lnB>
                  </a:tcPr>
                </a:tc>
                <a:tc>
                  <a:txBody>
                    <a:bodyPr/>
                    <a:lstStyle/>
                    <a:p>
                      <a:r>
                        <a:rPr lang="ca-ES" dirty="0"/>
                        <a:t>Fins a 45 cm </a:t>
                      </a:r>
                    </a:p>
                  </a:txBody>
                  <a:tcPr anchor="ctr">
                    <a:lnL>
                      <a:noFill/>
                    </a:lnL>
                    <a:lnR>
                      <a:noFill/>
                    </a:lnR>
                    <a:lnT>
                      <a:noFill/>
                    </a:lnT>
                    <a:lnB>
                      <a:noFill/>
                    </a:lnB>
                  </a:tcPr>
                </a:tc>
                <a:tc>
                  <a:txBody>
                    <a:bodyPr/>
                    <a:lstStyle/>
                    <a:p>
                      <a:r>
                        <a:rPr lang="ca-ES" dirty="0"/>
                        <a:t>Molta implicació. Sexual </a:t>
                      </a:r>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ca-ES" b="1" dirty="0"/>
                        <a:t>Personal </a:t>
                      </a:r>
                    </a:p>
                  </a:txBody>
                  <a:tcPr anchor="ctr">
                    <a:lnL>
                      <a:noFill/>
                    </a:lnL>
                    <a:lnR>
                      <a:noFill/>
                    </a:lnR>
                    <a:lnT>
                      <a:noFill/>
                    </a:lnT>
                    <a:lnB>
                      <a:noFill/>
                    </a:lnB>
                  </a:tcPr>
                </a:tc>
                <a:tc>
                  <a:txBody>
                    <a:bodyPr/>
                    <a:lstStyle/>
                    <a:p>
                      <a:r>
                        <a:rPr lang="ca-ES"/>
                        <a:t>45 cm-75 cm </a:t>
                      </a:r>
                    </a:p>
                  </a:txBody>
                  <a:tcPr anchor="ctr">
                    <a:lnL>
                      <a:noFill/>
                    </a:lnL>
                    <a:lnR>
                      <a:noFill/>
                    </a:lnR>
                    <a:lnT>
                      <a:noFill/>
                    </a:lnT>
                    <a:lnB>
                      <a:noFill/>
                    </a:lnB>
                  </a:tcPr>
                </a:tc>
                <a:tc>
                  <a:txBody>
                    <a:bodyPr/>
                    <a:lstStyle/>
                    <a:p>
                      <a:r>
                        <a:rPr lang="ca-ES"/>
                        <a:t>75 cm-120 cm </a:t>
                      </a:r>
                    </a:p>
                  </a:txBody>
                  <a:tcPr anchor="ctr">
                    <a:lnL>
                      <a:noFill/>
                    </a:lnL>
                    <a:lnR>
                      <a:noFill/>
                    </a:lnR>
                    <a:lnT>
                      <a:noFill/>
                    </a:lnT>
                    <a:lnB>
                      <a:noFill/>
                    </a:lnB>
                  </a:tcPr>
                </a:tc>
                <a:tc>
                  <a:txBody>
                    <a:bodyPr/>
                    <a:lstStyle/>
                    <a:p>
                      <a:r>
                        <a:rPr lang="ca-ES"/>
                        <a:t>Afectiva. Relació personal </a:t>
                      </a:r>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ca-ES" b="1" dirty="0"/>
                        <a:t>Social </a:t>
                      </a:r>
                    </a:p>
                  </a:txBody>
                  <a:tcPr anchor="ctr">
                    <a:lnL>
                      <a:noFill/>
                    </a:lnL>
                    <a:lnR>
                      <a:noFill/>
                    </a:lnR>
                    <a:lnT>
                      <a:noFill/>
                    </a:lnT>
                    <a:lnB>
                      <a:noFill/>
                    </a:lnB>
                  </a:tcPr>
                </a:tc>
                <a:tc>
                  <a:txBody>
                    <a:bodyPr/>
                    <a:lstStyle/>
                    <a:p>
                      <a:r>
                        <a:rPr lang="ca-ES"/>
                        <a:t>120 cm-200 cm </a:t>
                      </a:r>
                    </a:p>
                  </a:txBody>
                  <a:tcPr anchor="ctr">
                    <a:lnL>
                      <a:noFill/>
                    </a:lnL>
                    <a:lnR>
                      <a:noFill/>
                    </a:lnR>
                    <a:lnT>
                      <a:noFill/>
                    </a:lnT>
                    <a:lnB>
                      <a:noFill/>
                    </a:lnB>
                  </a:tcPr>
                </a:tc>
                <a:tc>
                  <a:txBody>
                    <a:bodyPr/>
                    <a:lstStyle/>
                    <a:p>
                      <a:r>
                        <a:rPr lang="ca-ES"/>
                        <a:t>200 cm-400 cm </a:t>
                      </a:r>
                    </a:p>
                  </a:txBody>
                  <a:tcPr anchor="ctr">
                    <a:lnL>
                      <a:noFill/>
                    </a:lnL>
                    <a:lnR>
                      <a:noFill/>
                    </a:lnR>
                    <a:lnT>
                      <a:noFill/>
                    </a:lnT>
                    <a:lnB>
                      <a:noFill/>
                    </a:lnB>
                  </a:tcPr>
                </a:tc>
                <a:tc>
                  <a:txBody>
                    <a:bodyPr/>
                    <a:lstStyle/>
                    <a:p>
                      <a:r>
                        <a:rPr lang="ca-ES"/>
                        <a:t>Social. Més formalisme </a:t>
                      </a:r>
                    </a:p>
                  </a:txBody>
                  <a:tcPr anchor="ctr">
                    <a:lnL>
                      <a:noFill/>
                    </a:lnL>
                    <a:lnR>
                      <a:noFill/>
                    </a:lnR>
                    <a:lnT>
                      <a:noFill/>
                    </a:lnT>
                    <a:lnB>
                      <a:noFill/>
                    </a:lnB>
                  </a:tcPr>
                </a:tc>
                <a:extLst>
                  <a:ext uri="{0D108BD9-81ED-4DB2-BD59-A6C34878D82A}">
                    <a16:rowId xmlns:a16="http://schemas.microsoft.com/office/drawing/2014/main" val="10003"/>
                  </a:ext>
                </a:extLst>
              </a:tr>
              <a:tr h="0">
                <a:tc>
                  <a:txBody>
                    <a:bodyPr/>
                    <a:lstStyle/>
                    <a:p>
                      <a:r>
                        <a:rPr lang="ca-ES" b="1" dirty="0"/>
                        <a:t>Pública </a:t>
                      </a:r>
                    </a:p>
                  </a:txBody>
                  <a:tcPr anchor="ctr">
                    <a:lnL>
                      <a:noFill/>
                    </a:lnL>
                    <a:lnR>
                      <a:noFill/>
                    </a:lnR>
                    <a:lnT>
                      <a:noFill/>
                    </a:lnT>
                    <a:lnB>
                      <a:noFill/>
                    </a:lnB>
                  </a:tcPr>
                </a:tc>
                <a:tc>
                  <a:txBody>
                    <a:bodyPr/>
                    <a:lstStyle/>
                    <a:p>
                      <a:r>
                        <a:rPr lang="ca-ES"/>
                        <a:t>400 cm-700 cm </a:t>
                      </a:r>
                    </a:p>
                  </a:txBody>
                  <a:tcPr anchor="ctr">
                    <a:lnL>
                      <a:noFill/>
                    </a:lnL>
                    <a:lnR>
                      <a:noFill/>
                    </a:lnR>
                    <a:lnT>
                      <a:noFill/>
                    </a:lnT>
                    <a:lnB>
                      <a:noFill/>
                    </a:lnB>
                  </a:tcPr>
                </a:tc>
                <a:tc>
                  <a:txBody>
                    <a:bodyPr/>
                    <a:lstStyle/>
                    <a:p>
                      <a:r>
                        <a:rPr lang="ca-ES"/>
                        <a:t>700 cm </a:t>
                      </a:r>
                    </a:p>
                  </a:txBody>
                  <a:tcPr anchor="ctr">
                    <a:lnL>
                      <a:noFill/>
                    </a:lnL>
                    <a:lnR>
                      <a:noFill/>
                    </a:lnR>
                    <a:lnT>
                      <a:noFill/>
                    </a:lnT>
                    <a:lnB>
                      <a:noFill/>
                    </a:lnB>
                  </a:tcPr>
                </a:tc>
                <a:tc>
                  <a:txBody>
                    <a:bodyPr/>
                    <a:lstStyle/>
                    <a:p>
                      <a:r>
                        <a:rPr lang="ca-ES" dirty="0"/>
                        <a:t>Comunicació amb grups </a:t>
                      </a:r>
                    </a:p>
                  </a:txBody>
                  <a:tcPr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4" name="Rectangle 1"/>
          <p:cNvSpPr>
            <a:spLocks noChangeArrowheads="1"/>
          </p:cNvSpPr>
          <p:nvPr/>
        </p:nvSpPr>
        <p:spPr bwMode="auto">
          <a:xfrm>
            <a:off x="457200" y="2723376"/>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ca-ES" altLang="ca-ES" sz="1800" b="1" i="0" u="none" strike="noStrike" cap="none" normalizeH="0" baseline="0" dirty="0" smtClean="0">
              <a:ln>
                <a:noFill/>
              </a:ln>
              <a:solidFill>
                <a:schemeClr val="tx1"/>
              </a:solidFill>
              <a:effectLst/>
              <a:latin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ca-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457265" y="1140937"/>
            <a:ext cx="8040623" cy="369332"/>
          </a:xfrm>
          <a:prstGeom prst="rect">
            <a:avLst/>
          </a:prstGeom>
        </p:spPr>
        <p:txBody>
          <a:bodyPr wrap="square">
            <a:spAutoFit/>
          </a:bodyPr>
          <a:lstStyle/>
          <a:p>
            <a:r>
              <a:rPr lang="ca-ES" altLang="ca-ES" b="1" dirty="0">
                <a:solidFill>
                  <a:prstClr val="black"/>
                </a:solidFill>
                <a:latin typeface="Verdana" pitchFamily="34" charset="0"/>
                <a:cs typeface="Arial" pitchFamily="34" charset="0"/>
              </a:rPr>
              <a:t>Quadre de determinacions de distàncies segons Edward Hall </a:t>
            </a:r>
            <a:endParaRPr lang="ca-ES" dirty="0"/>
          </a:p>
        </p:txBody>
      </p:sp>
    </p:spTree>
    <p:extLst>
      <p:ext uri="{BB962C8B-B14F-4D97-AF65-F5344CB8AC3E}">
        <p14:creationId xmlns:p14="http://schemas.microsoft.com/office/powerpoint/2010/main" val="6734736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1268760"/>
            <a:ext cx="7704856" cy="4893647"/>
          </a:xfrm>
          <a:prstGeom prst="rect">
            <a:avLst/>
          </a:prstGeom>
          <a:noFill/>
        </p:spPr>
        <p:txBody>
          <a:bodyPr wrap="square" rtlCol="0">
            <a:spAutoFit/>
          </a:bodyPr>
          <a:lstStyle/>
          <a:p>
            <a:pPr algn="just"/>
            <a:r>
              <a:rPr lang="ca-ES" sz="2400" dirty="0"/>
              <a:t>L’espai comunica i comprèn des de l’aspecte físic del lloc fins a la distància per parlar, per exemple, la distància entre el grup i l’orador, i l’ús adequat de l’espai. </a:t>
            </a:r>
          </a:p>
          <a:p>
            <a:pPr algn="just"/>
            <a:r>
              <a:rPr lang="ca-ES" sz="2400" dirty="0"/>
              <a:t> </a:t>
            </a:r>
          </a:p>
          <a:p>
            <a:pPr algn="just"/>
            <a:r>
              <a:rPr lang="ca-ES" sz="2400" dirty="0"/>
              <a:t>En escollir la distància, la persona indica quant està disposada a intimar i, per la seva ubicació, demostra quin és el rol que espera exercir. </a:t>
            </a:r>
            <a:endParaRPr lang="ca-ES" sz="2400" dirty="0" smtClean="0"/>
          </a:p>
          <a:p>
            <a:pPr algn="just"/>
            <a:endParaRPr lang="ca-ES" sz="2400" dirty="0"/>
          </a:p>
          <a:p>
            <a:pPr algn="just"/>
            <a:r>
              <a:rPr lang="ca-ES" sz="2400" dirty="0" smtClean="0"/>
              <a:t>El </a:t>
            </a:r>
            <a:r>
              <a:rPr lang="ca-ES" sz="2400" dirty="0"/>
              <a:t>cercle o l’espai personal és la zona que separa el que parla de les persones amb qui parla. No es permet que ningú creui la línia imaginària sense el permís de la persona que parla i, sovint, es té tendència a donar un pas enrere per mantenir la distància i evitar que s’envaeixi l’espai social. </a:t>
            </a:r>
          </a:p>
        </p:txBody>
      </p:sp>
    </p:spTree>
    <p:extLst>
      <p:ext uri="{BB962C8B-B14F-4D97-AF65-F5344CB8AC3E}">
        <p14:creationId xmlns:p14="http://schemas.microsoft.com/office/powerpoint/2010/main" val="33135966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1196752"/>
            <a:ext cx="7344816" cy="4893647"/>
          </a:xfrm>
          <a:prstGeom prst="rect">
            <a:avLst/>
          </a:prstGeom>
          <a:noFill/>
        </p:spPr>
        <p:txBody>
          <a:bodyPr wrap="square" rtlCol="0">
            <a:spAutoFit/>
          </a:bodyPr>
          <a:lstStyle/>
          <a:p>
            <a:pPr algn="just"/>
            <a:r>
              <a:rPr lang="ca-ES" sz="2400" dirty="0" smtClean="0"/>
              <a:t>Només alguna vegada es permet creuar la barrera de la distància mínima, sobretot en les aglomeracions, ja que el sentiment de pertinença al grup ho permet; per exemple, a la platja, en concerts, en partits de futbol, etc. </a:t>
            </a:r>
          </a:p>
          <a:p>
            <a:pPr algn="just"/>
            <a:r>
              <a:rPr lang="ca-ES" sz="2400" dirty="0" smtClean="0"/>
              <a:t> </a:t>
            </a:r>
          </a:p>
          <a:p>
            <a:pPr algn="just"/>
            <a:r>
              <a:rPr lang="ca-ES" sz="2400" dirty="0" smtClean="0"/>
              <a:t>Les persones marquen el seu territori perquè els altres en coneguin la presència o possessió territorial:</a:t>
            </a:r>
          </a:p>
          <a:p>
            <a:pPr algn="just"/>
            <a:endParaRPr lang="ca-ES" sz="2400" dirty="0" smtClean="0"/>
          </a:p>
          <a:p>
            <a:pPr marL="342900" indent="-342900" algn="just">
              <a:buFont typeface="Arial" panose="020B0604020202020204" pitchFamily="34" charset="0"/>
              <a:buChar char="•"/>
            </a:pPr>
            <a:r>
              <a:rPr lang="ca-ES" sz="2400" dirty="0" smtClean="0"/>
              <a:t>A la biblioteca amb la jaqueta o els llibres, a la platja amb la tovallola, les mans del director recolzades als braços de la cadira, etc., </a:t>
            </a:r>
          </a:p>
          <a:p>
            <a:pPr marL="342900" indent="-342900" algn="just">
              <a:buFont typeface="Arial" panose="020B0604020202020204" pitchFamily="34" charset="0"/>
              <a:buChar char="•"/>
            </a:pPr>
            <a:endParaRPr lang="ca-ES" sz="2400" dirty="0" smtClean="0"/>
          </a:p>
          <a:p>
            <a:pPr algn="just"/>
            <a:r>
              <a:rPr lang="ca-ES" sz="2400" dirty="0" smtClean="0"/>
              <a:t>Són maneres de marcar el territori. </a:t>
            </a:r>
            <a:endParaRPr lang="ca-ES" sz="2400" dirty="0"/>
          </a:p>
        </p:txBody>
      </p:sp>
    </p:spTree>
    <p:extLst>
      <p:ext uri="{BB962C8B-B14F-4D97-AF65-F5344CB8AC3E}">
        <p14:creationId xmlns:p14="http://schemas.microsoft.com/office/powerpoint/2010/main" val="37443727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3.4 El parallenguatge o paralingüística</a:t>
            </a:r>
            <a:endParaRPr lang="ca-ES" dirty="0"/>
          </a:p>
        </p:txBody>
      </p:sp>
      <p:sp>
        <p:nvSpPr>
          <p:cNvPr id="3" name="2 Marcador de contenido"/>
          <p:cNvSpPr>
            <a:spLocks noGrp="1"/>
          </p:cNvSpPr>
          <p:nvPr>
            <p:ph idx="1"/>
          </p:nvPr>
        </p:nvSpPr>
        <p:spPr/>
        <p:txBody>
          <a:bodyPr/>
          <a:lstStyle/>
          <a:p>
            <a:pPr marL="0" indent="0" algn="just">
              <a:buNone/>
            </a:pPr>
            <a:r>
              <a:rPr lang="ca-ES" dirty="0"/>
              <a:t>El parallenguatge o la paralingüística es refereix als senyals vocals que acompanyen el missatge, com ara el volum, o el to, que té una influència força significativa en la disposició de les altres persones per cooperar amb l’emissor, la fluïdesa, el ritme del discurs i l’entonació, i també es refereix als sons de l’entorn, com ara la música, el vent, etc. </a:t>
            </a:r>
            <a:endParaRPr lang="ca-ES" dirty="0" smtClean="0"/>
          </a:p>
          <a:p>
            <a:pPr marL="0" indent="0" algn="just">
              <a:buNone/>
            </a:pPr>
            <a:endParaRPr lang="ca-ES" dirty="0"/>
          </a:p>
          <a:p>
            <a:pPr marL="0" indent="0" algn="just">
              <a:buNone/>
            </a:pPr>
            <a:r>
              <a:rPr lang="es-ES" dirty="0"/>
              <a:t>La </a:t>
            </a:r>
            <a:r>
              <a:rPr lang="es-ES" dirty="0" err="1"/>
              <a:t>veu</a:t>
            </a:r>
            <a:r>
              <a:rPr lang="es-ES" dirty="0"/>
              <a:t> té un gran poder </a:t>
            </a:r>
            <a:r>
              <a:rPr lang="es-ES" dirty="0" err="1"/>
              <a:t>emotiu</a:t>
            </a:r>
            <a:r>
              <a:rPr lang="es-ES" dirty="0"/>
              <a:t>, </a:t>
            </a:r>
            <a:r>
              <a:rPr lang="es-ES" dirty="0" err="1"/>
              <a:t>actua</a:t>
            </a:r>
            <a:r>
              <a:rPr lang="es-ES" dirty="0"/>
              <a:t> sobre la </a:t>
            </a:r>
            <a:r>
              <a:rPr lang="es-ES" dirty="0" err="1"/>
              <a:t>sensibilitat</a:t>
            </a:r>
            <a:r>
              <a:rPr lang="es-ES" dirty="0"/>
              <a:t> del receptor, i revela el </a:t>
            </a:r>
            <a:r>
              <a:rPr lang="es-ES" dirty="0" err="1"/>
              <a:t>grau</a:t>
            </a:r>
            <a:r>
              <a:rPr lang="es-ES" dirty="0"/>
              <a:t> </a:t>
            </a:r>
            <a:r>
              <a:rPr lang="es-ES" dirty="0" err="1"/>
              <a:t>d’implicació</a:t>
            </a:r>
            <a:r>
              <a:rPr lang="es-ES" dirty="0"/>
              <a:t> en la conversa.</a:t>
            </a:r>
            <a:endParaRPr lang="ca-ES" dirty="0"/>
          </a:p>
        </p:txBody>
      </p:sp>
    </p:spTree>
    <p:extLst>
      <p:ext uri="{BB962C8B-B14F-4D97-AF65-F5344CB8AC3E}">
        <p14:creationId xmlns:p14="http://schemas.microsoft.com/office/powerpoint/2010/main" val="33995366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fr-FR" sz="2800" dirty="0">
                <a:solidFill>
                  <a:schemeClr val="tx1"/>
                </a:solidFill>
                <a:latin typeface="+mn-lt"/>
                <a:ea typeface="+mn-ea"/>
                <a:cs typeface="+mn-cs"/>
              </a:rPr>
              <a:t>Els components de la </a:t>
            </a:r>
            <a:r>
              <a:rPr lang="fr-FR" sz="2800" dirty="0" err="1">
                <a:solidFill>
                  <a:schemeClr val="tx1"/>
                </a:solidFill>
                <a:latin typeface="+mn-lt"/>
                <a:ea typeface="+mn-ea"/>
                <a:cs typeface="+mn-cs"/>
              </a:rPr>
              <a:t>veu</a:t>
            </a:r>
            <a:r>
              <a:rPr lang="fr-FR" sz="2800" dirty="0">
                <a:solidFill>
                  <a:schemeClr val="tx1"/>
                </a:solidFill>
                <a:latin typeface="+mn-lt"/>
                <a:ea typeface="+mn-ea"/>
                <a:cs typeface="+mn-cs"/>
              </a:rPr>
              <a:t> </a:t>
            </a:r>
            <a:r>
              <a:rPr lang="fr-FR" sz="2800" dirty="0" err="1">
                <a:solidFill>
                  <a:schemeClr val="tx1"/>
                </a:solidFill>
                <a:latin typeface="+mn-lt"/>
                <a:ea typeface="+mn-ea"/>
                <a:cs typeface="+mn-cs"/>
              </a:rPr>
              <a:t>són</a:t>
            </a:r>
            <a:r>
              <a:rPr lang="fr-FR" sz="2800" dirty="0">
                <a:solidFill>
                  <a:schemeClr val="tx1"/>
                </a:solidFill>
                <a:latin typeface="+mn-lt"/>
                <a:ea typeface="+mn-ea"/>
                <a:cs typeface="+mn-cs"/>
              </a:rPr>
              <a:t>: </a:t>
            </a:r>
            <a:endParaRPr lang="ca-ES" sz="2800" dirty="0">
              <a:solidFill>
                <a:schemeClr val="tx1"/>
              </a:solidFill>
              <a:latin typeface="+mn-lt"/>
              <a:ea typeface="+mn-ea"/>
              <a:cs typeface="+mn-cs"/>
            </a:endParaRPr>
          </a:p>
        </p:txBody>
      </p:sp>
      <p:sp>
        <p:nvSpPr>
          <p:cNvPr id="3" name="2 Marcador de contenido"/>
          <p:cNvSpPr>
            <a:spLocks noGrp="1"/>
          </p:cNvSpPr>
          <p:nvPr>
            <p:ph idx="1"/>
          </p:nvPr>
        </p:nvSpPr>
        <p:spPr/>
        <p:txBody>
          <a:bodyPr>
            <a:normAutofit fontScale="92500"/>
          </a:bodyPr>
          <a:lstStyle/>
          <a:p>
            <a:r>
              <a:rPr lang="ca-ES" b="1" dirty="0" smtClean="0"/>
              <a:t>Dicció</a:t>
            </a:r>
            <a:r>
              <a:rPr lang="ca-ES" dirty="0" smtClean="0"/>
              <a:t> </a:t>
            </a:r>
            <a:r>
              <a:rPr lang="ca-ES" dirty="0"/>
              <a:t>o l’art d’articular i pronunciar les paraules, d’emetre amb claredat tots els sons, tan vocàlics com </a:t>
            </a:r>
            <a:r>
              <a:rPr lang="ca-ES" dirty="0" smtClean="0"/>
              <a:t>consonàntics.</a:t>
            </a:r>
          </a:p>
          <a:p>
            <a:endParaRPr lang="ca-ES" dirty="0" smtClean="0"/>
          </a:p>
          <a:p>
            <a:r>
              <a:rPr lang="ca-ES" b="1" dirty="0" smtClean="0"/>
              <a:t>To </a:t>
            </a:r>
            <a:r>
              <a:rPr lang="ca-ES" dirty="0" smtClean="0"/>
              <a:t> </a:t>
            </a:r>
            <a:r>
              <a:rPr lang="ca-ES" dirty="0"/>
              <a:t>(baix, alt o agut). Per mitjà de les variacions del to es poden donar diferents matisos a l’expressió, i influir en el significat que es dóna a les paraules. Per exemple, parlar massa alt o massa baix pot voler dir inadaptació a la situació. El to transmet estats anímics com entusiasme, ràbia, tristesa, confiança, avorriment, alegria, etc</a:t>
            </a:r>
            <a:r>
              <a:rPr lang="ca-ES" dirty="0" smtClean="0"/>
              <a:t>.</a:t>
            </a:r>
          </a:p>
          <a:p>
            <a:endParaRPr lang="ca-ES" dirty="0"/>
          </a:p>
          <a:p>
            <a:r>
              <a:rPr lang="ca-ES" b="1" dirty="0" smtClean="0"/>
              <a:t>Potència</a:t>
            </a:r>
            <a:r>
              <a:rPr lang="ca-ES" dirty="0" smtClean="0"/>
              <a:t> </a:t>
            </a:r>
            <a:r>
              <a:rPr lang="ca-ES" dirty="0"/>
              <a:t>o el nivell de força i intensitat en l’emissió de la veu. Cal variar la potència quan es parla. De vegades, la potència pot tenir més influència en la persona que escolta que no pas una explicació.</a:t>
            </a:r>
          </a:p>
          <a:p>
            <a:endParaRPr lang="ca-ES" dirty="0"/>
          </a:p>
        </p:txBody>
      </p:sp>
    </p:spTree>
    <p:extLst>
      <p:ext uri="{BB962C8B-B14F-4D97-AF65-F5344CB8AC3E}">
        <p14:creationId xmlns:p14="http://schemas.microsoft.com/office/powerpoint/2010/main" val="2205831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692696"/>
            <a:ext cx="8496944" cy="5293757"/>
          </a:xfrm>
          <a:prstGeom prst="rect">
            <a:avLst/>
          </a:prstGeom>
          <a:noFill/>
        </p:spPr>
        <p:txBody>
          <a:bodyPr wrap="square" rtlCol="0">
            <a:spAutoFit/>
          </a:bodyPr>
          <a:lstStyle/>
          <a:p>
            <a:endParaRPr lang="ca-ES" dirty="0"/>
          </a:p>
          <a:p>
            <a:pPr marL="342900" indent="-342900">
              <a:buFont typeface="Arial" panose="020B0604020202020204" pitchFamily="34" charset="0"/>
              <a:buChar char="•"/>
            </a:pPr>
            <a:r>
              <a:rPr lang="ca-ES" sz="2000" b="1" dirty="0"/>
              <a:t>Fluïdesa </a:t>
            </a:r>
            <a:r>
              <a:rPr lang="ca-ES" sz="2000" dirty="0"/>
              <a:t>o la facilitat en l’expressió. És necessari conèixer bé el tema i el material de suport que s’usarà, tenir vocabulari ampli i confiança, i evitar els mots crossa. Aquests mots s’usen de manera inconscient per reforçar el que es diu i es col·loquen a l’inici o acabament d’una frase. Són exemples de mots crossa “no?”, “oi?”, “em seguiu?”, “bé doncs”, </a:t>
            </a:r>
            <a:r>
              <a:rPr lang="ca-ES" sz="2000" dirty="0" smtClean="0"/>
              <a:t>etc.</a:t>
            </a:r>
          </a:p>
          <a:p>
            <a:pPr marL="342900" indent="-342900">
              <a:buFont typeface="Arial" panose="020B0604020202020204" pitchFamily="34" charset="0"/>
              <a:buChar char="•"/>
            </a:pPr>
            <a:endParaRPr lang="ca-ES" sz="2000" dirty="0"/>
          </a:p>
          <a:p>
            <a:pPr marL="342900" indent="-342900">
              <a:buFont typeface="Arial" panose="020B0604020202020204" pitchFamily="34" charset="0"/>
              <a:buChar char="•"/>
            </a:pPr>
            <a:r>
              <a:rPr lang="ca-ES" sz="2000" b="1" dirty="0" smtClean="0"/>
              <a:t>Ritme</a:t>
            </a:r>
            <a:r>
              <a:rPr lang="ca-ES" sz="2000" dirty="0" smtClean="0"/>
              <a:t> </a:t>
            </a:r>
            <a:r>
              <a:rPr lang="ca-ES" sz="2000" dirty="0"/>
              <a:t>o velocitat de l’expressió. Són les combinacions d’accents, ritmes i pauses en parlar. L’ansietat i la tensió fa parlar massa de pressa i, a més, afecta la vocalització. La velocitat ha de ser adequada al tema i a l’emotivitat. Un bon ritme de pronunciació és de dues paraules per segon. El ritme fred és monòton, lent i entretallat, i reflecteix rebuig al contacte, i el ritme càlid és viu, animat, modulat i reflecteix disposició al contacte</a:t>
            </a:r>
            <a:r>
              <a:rPr lang="ca-ES" sz="2000" dirty="0" smtClean="0"/>
              <a:t>.</a:t>
            </a:r>
          </a:p>
          <a:p>
            <a:pPr marL="342900" indent="-342900">
              <a:buFont typeface="Arial" panose="020B0604020202020204" pitchFamily="34" charset="0"/>
              <a:buChar char="•"/>
            </a:pPr>
            <a:endParaRPr lang="ca-ES" sz="2000" dirty="0"/>
          </a:p>
          <a:p>
            <a:pPr marL="342900" indent="-342900">
              <a:buFont typeface="Arial" panose="020B0604020202020204" pitchFamily="34" charset="0"/>
              <a:buChar char="•"/>
            </a:pPr>
            <a:r>
              <a:rPr lang="ca-ES" sz="2000" b="1" dirty="0" smtClean="0"/>
              <a:t>Entonació</a:t>
            </a:r>
            <a:r>
              <a:rPr lang="ca-ES" sz="2000" dirty="0" smtClean="0"/>
              <a:t> </a:t>
            </a:r>
            <a:r>
              <a:rPr lang="ca-ES" sz="2000" dirty="0"/>
              <a:t>o la variació i flexions de la veu per donar èmfasi a l’expressió i mostrar emocions. Si no hi ha variacions en la veu la comunicació és monòtona i avorrida</a:t>
            </a:r>
          </a:p>
        </p:txBody>
      </p:sp>
    </p:spTree>
    <p:extLst>
      <p:ext uri="{BB962C8B-B14F-4D97-AF65-F5344CB8AC3E}">
        <p14:creationId xmlns:p14="http://schemas.microsoft.com/office/powerpoint/2010/main" val="24453782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4. La comunicació telefònica</a:t>
            </a:r>
            <a:endParaRPr lang="ca-ES" dirty="0"/>
          </a:p>
        </p:txBody>
      </p:sp>
      <p:sp>
        <p:nvSpPr>
          <p:cNvPr id="3" name="2 Marcador de contenido"/>
          <p:cNvSpPr>
            <a:spLocks noGrp="1"/>
          </p:cNvSpPr>
          <p:nvPr>
            <p:ph idx="1"/>
          </p:nvPr>
        </p:nvSpPr>
        <p:spPr>
          <a:xfrm>
            <a:off x="827584" y="1600200"/>
            <a:ext cx="7344816" cy="4876800"/>
          </a:xfrm>
        </p:spPr>
        <p:txBody>
          <a:bodyPr>
            <a:normAutofit/>
          </a:bodyPr>
          <a:lstStyle/>
          <a:p>
            <a:pPr marL="0" indent="0" algn="just">
              <a:buNone/>
            </a:pPr>
            <a:r>
              <a:rPr lang="ca-ES" sz="2800" dirty="0"/>
              <a:t>El telèfon és un mitjà bàsic en la vida professional. </a:t>
            </a:r>
          </a:p>
          <a:p>
            <a:pPr marL="0" indent="0" algn="just">
              <a:buNone/>
            </a:pPr>
            <a:r>
              <a:rPr lang="ca-ES" sz="2800" dirty="0" smtClean="0"/>
              <a:t>Les </a:t>
            </a:r>
            <a:r>
              <a:rPr lang="ca-ES" sz="2800" dirty="0"/>
              <a:t>empreses usen el telèfon per comunicar-se; atendre clients per incidències, aclariments o suggeriments; reunir informació; quedar amb persones; investigar problemes o esdeveniments; informar-se del que es necessita o preocupa; etc. </a:t>
            </a:r>
          </a:p>
          <a:p>
            <a:pPr marL="0" indent="0">
              <a:buNone/>
            </a:pPr>
            <a:endParaRPr lang="ca-E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869160"/>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7439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ca-ES" sz="2800" b="1" dirty="0"/>
              <a:t>Avantatges</a:t>
            </a:r>
            <a:r>
              <a:rPr lang="ca-ES" sz="2800" dirty="0"/>
              <a:t>: rapidesa, contacte personalitzat, possibilitat de contactes freqüents, especialment amb els clients aïllats, rendibilitat</a:t>
            </a:r>
            <a:r>
              <a:rPr lang="ca-ES" sz="2800" dirty="0" smtClean="0"/>
              <a:t>.</a:t>
            </a:r>
          </a:p>
          <a:p>
            <a:endParaRPr lang="ca-ES" sz="2800" dirty="0"/>
          </a:p>
          <a:p>
            <a:pPr algn="just"/>
            <a:r>
              <a:rPr lang="ca-ES" sz="2800" b="1" dirty="0"/>
              <a:t>Inconvenients</a:t>
            </a:r>
            <a:r>
              <a:rPr lang="ca-ES" sz="2800" dirty="0"/>
              <a:t>: pot molestar alguna persona, les persones es poden tornar inaccessibles, es pot interrompre la conversa i es produeixen nivells de pèrdua del missatge perquè els interlocutors no estan físicament presents.</a:t>
            </a:r>
          </a:p>
          <a:p>
            <a:pPr marL="0" indent="0">
              <a:buNone/>
            </a:pPr>
            <a:endParaRPr lang="ca-ES" dirty="0"/>
          </a:p>
        </p:txBody>
      </p:sp>
    </p:spTree>
    <p:extLst>
      <p:ext uri="{BB962C8B-B14F-4D97-AF65-F5344CB8AC3E}">
        <p14:creationId xmlns:p14="http://schemas.microsoft.com/office/powerpoint/2010/main" val="3022719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buNone/>
            </a:pPr>
            <a:r>
              <a:rPr lang="ca-ES" dirty="0"/>
              <a:t>Amb les converses telefòniques que es transmeten cap a l’exterior es dóna una imatge de l’empresa més o menys professional, un servei més o menys acurat, eficàcia o ineficàcia. </a:t>
            </a:r>
            <a:endParaRPr lang="ca-ES" dirty="0" smtClean="0"/>
          </a:p>
          <a:p>
            <a:pPr marL="0" indent="0" algn="just">
              <a:buNone/>
            </a:pPr>
            <a:endParaRPr lang="ca-ES" dirty="0" smtClean="0"/>
          </a:p>
          <a:p>
            <a:pPr marL="0" indent="0" algn="just">
              <a:buNone/>
            </a:pPr>
            <a:r>
              <a:rPr lang="ca-ES" dirty="0" smtClean="0"/>
              <a:t>Per </a:t>
            </a:r>
            <a:r>
              <a:rPr lang="ca-ES" dirty="0"/>
              <a:t>tot això, la imatge de l’empresa i també la nostra depenen del comportament al telèfon molt més del que ens pensem. </a:t>
            </a:r>
            <a:endParaRPr lang="ca-ES" dirty="0" smtClean="0"/>
          </a:p>
          <a:p>
            <a:pPr marL="0" indent="0" algn="just">
              <a:buNone/>
            </a:pPr>
            <a:endParaRPr lang="ca-ES" dirty="0"/>
          </a:p>
          <a:p>
            <a:pPr marL="0" indent="0" algn="just">
              <a:buNone/>
            </a:pPr>
            <a:r>
              <a:rPr lang="ca-ES" dirty="0" smtClean="0"/>
              <a:t>Sovint </a:t>
            </a:r>
            <a:r>
              <a:rPr lang="ca-ES" dirty="0"/>
              <a:t>el telèfon és el primer contacte per a operacions futures i la primera impressió és vital per aconseguir relacions productives. </a:t>
            </a:r>
          </a:p>
        </p:txBody>
      </p:sp>
    </p:spTree>
    <p:extLst>
      <p:ext uri="{BB962C8B-B14F-4D97-AF65-F5344CB8AC3E}">
        <p14:creationId xmlns:p14="http://schemas.microsoft.com/office/powerpoint/2010/main" val="2820685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a:t>R</a:t>
            </a:r>
            <a:r>
              <a:rPr lang="ca-ES" dirty="0" smtClean="0"/>
              <a:t>eceptor</a:t>
            </a:r>
            <a:endParaRPr lang="ca-ES" dirty="0"/>
          </a:p>
        </p:txBody>
      </p:sp>
      <p:sp>
        <p:nvSpPr>
          <p:cNvPr id="3" name="2 Marcador de contenido"/>
          <p:cNvSpPr>
            <a:spLocks noGrp="1"/>
          </p:cNvSpPr>
          <p:nvPr>
            <p:ph idx="1"/>
          </p:nvPr>
        </p:nvSpPr>
        <p:spPr/>
        <p:txBody>
          <a:bodyPr/>
          <a:lstStyle/>
          <a:p>
            <a:pPr marL="0" indent="0" algn="just">
              <a:buNone/>
            </a:pPr>
            <a:endParaRPr lang="ca-ES" dirty="0" smtClean="0"/>
          </a:p>
          <a:p>
            <a:pPr marL="0" indent="0" algn="just">
              <a:buNone/>
            </a:pPr>
            <a:r>
              <a:rPr lang="ca-ES" sz="2800" dirty="0" smtClean="0"/>
              <a:t>El </a:t>
            </a:r>
            <a:r>
              <a:rPr lang="ca-ES" sz="2800" dirty="0"/>
              <a:t>receptor és la persona o persones destinatàries de la comunicació, a les quals s’adreça el missatge de l’emissor. Un cop l’ha rebut, el receptor fa un procés intern invers al de l’emissor: en primer lloc, escolta el missatge, i després el desxifra, el descodifica per entendre’l. Necessita una actitud d’atenció, ja que el missatge arribarà vinculat a sorolls propis de l’emissor, del canal o del mateix receptor. </a:t>
            </a:r>
          </a:p>
          <a:p>
            <a:pPr algn="just"/>
            <a:endParaRPr lang="ca-ES" dirty="0"/>
          </a:p>
        </p:txBody>
      </p:sp>
    </p:spTree>
    <p:extLst>
      <p:ext uri="{BB962C8B-B14F-4D97-AF65-F5344CB8AC3E}">
        <p14:creationId xmlns:p14="http://schemas.microsoft.com/office/powerpoint/2010/main" val="13610649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1311424"/>
          </a:xfrm>
        </p:spPr>
        <p:txBody>
          <a:bodyPr>
            <a:noAutofit/>
          </a:bodyPr>
          <a:lstStyle/>
          <a:p>
            <a:pPr algn="just"/>
            <a:r>
              <a:rPr lang="ca-ES" sz="2800" dirty="0"/>
              <a:t>Si cada tipus de comunicació té les seves regles, l’acte telefònic també en té. Cal posar especial èmfasi en els aspectes següents: </a:t>
            </a:r>
          </a:p>
        </p:txBody>
      </p:sp>
      <p:sp>
        <p:nvSpPr>
          <p:cNvPr id="3" name="2 Marcador de contenido"/>
          <p:cNvSpPr>
            <a:spLocks noGrp="1"/>
          </p:cNvSpPr>
          <p:nvPr>
            <p:ph idx="1"/>
          </p:nvPr>
        </p:nvSpPr>
        <p:spPr/>
        <p:txBody>
          <a:bodyPr/>
          <a:lstStyle/>
          <a:p>
            <a:endParaRPr lang="ca-ES" dirty="0" smtClean="0"/>
          </a:p>
          <a:p>
            <a:endParaRPr lang="ca-ES" sz="800" dirty="0" smtClean="0"/>
          </a:p>
          <a:p>
            <a:pPr algn="just"/>
            <a:r>
              <a:rPr lang="ca-ES" dirty="0" smtClean="0"/>
              <a:t>L’</a:t>
            </a:r>
            <a:r>
              <a:rPr lang="ca-ES" b="1" dirty="0" smtClean="0"/>
              <a:t>acollida</a:t>
            </a:r>
            <a:r>
              <a:rPr lang="ca-ES" dirty="0"/>
              <a:t>. L’empleat ha d’anunciar el nom de l’empresa i presentar-se ell mateix una vegada sap el nom del client. Amb això s’emmarca la conversa en un entorn professional i alhora personalitzat</a:t>
            </a:r>
            <a:r>
              <a:rPr lang="ca-ES" dirty="0" smtClean="0"/>
              <a:t>.</a:t>
            </a:r>
          </a:p>
          <a:p>
            <a:pPr algn="just"/>
            <a:r>
              <a:rPr lang="ca-ES" dirty="0"/>
              <a:t>L’</a:t>
            </a:r>
            <a:r>
              <a:rPr lang="ca-ES" b="1" dirty="0"/>
              <a:t>espera</a:t>
            </a:r>
            <a:r>
              <a:rPr lang="ca-ES" dirty="0"/>
              <a:t> al telèfon es fa més difícil per al client, ja que a més del temps i els diners que perd, no veu si realment l’empleat està ocupat en resoldre la trucada. Per aquest motiu, si no és possible respondre al client en el moment, és més correcte demanar-li el número de telèfon i comprometre’s a retornar-li la trucada en un temps prudencial.</a:t>
            </a:r>
          </a:p>
        </p:txBody>
      </p:sp>
    </p:spTree>
    <p:extLst>
      <p:ext uri="{BB962C8B-B14F-4D97-AF65-F5344CB8AC3E}">
        <p14:creationId xmlns:p14="http://schemas.microsoft.com/office/powerpoint/2010/main" val="9214481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5136232"/>
          </a:xfrm>
        </p:spPr>
        <p:txBody>
          <a:bodyPr/>
          <a:lstStyle/>
          <a:p>
            <a:pPr algn="just"/>
            <a:r>
              <a:rPr lang="ca-ES" dirty="0"/>
              <a:t>La </a:t>
            </a:r>
            <a:r>
              <a:rPr lang="ca-ES" b="1" dirty="0"/>
              <a:t>gestió</a:t>
            </a:r>
            <a:r>
              <a:rPr lang="ca-ES" dirty="0"/>
              <a:t>. Quan es tingui la informació, s’ha de donar amb claredat i s’ha de donar temps a l’interlocutor per prendre’n nota. Si el que ens plantegen no es pot resoldre amb la trucada telefònica, cal concretar com es farà i adquirir el compromís de fer-ho</a:t>
            </a:r>
            <a:r>
              <a:rPr lang="ca-ES" dirty="0" smtClean="0"/>
              <a:t>.</a:t>
            </a:r>
          </a:p>
          <a:p>
            <a:endParaRPr lang="ca-ES" dirty="0"/>
          </a:p>
          <a:p>
            <a:pPr algn="just"/>
            <a:r>
              <a:rPr lang="ca-ES" dirty="0"/>
              <a:t>El </a:t>
            </a:r>
            <a:r>
              <a:rPr lang="ca-ES" b="1" dirty="0"/>
              <a:t>comiat</a:t>
            </a:r>
            <a:r>
              <a:rPr lang="ca-ES" dirty="0"/>
              <a:t>. Cal assegurar-se que no ha quedat cap qüestió pendent, si és el cas, s’han de resumir els compromisos adquirits. S’han d’expressar els agraïments que calguin i finalment acomiadar-se, usant un to càlid, procurant deixar una bona imatge per al posterior seguiment dels resultats de la trucada, si escau. En acabar i, per cortesia, penja qui ha telefonat.</a:t>
            </a:r>
            <a:endParaRPr lang="ca-ES" dirty="0">
              <a:effectLst/>
            </a:endParaRPr>
          </a:p>
        </p:txBody>
      </p:sp>
    </p:spTree>
    <p:extLst>
      <p:ext uri="{BB962C8B-B14F-4D97-AF65-F5344CB8AC3E}">
        <p14:creationId xmlns:p14="http://schemas.microsoft.com/office/powerpoint/2010/main" val="5931443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La </a:t>
            </a:r>
            <a:r>
              <a:rPr lang="es-ES" dirty="0" err="1"/>
              <a:t>veu</a:t>
            </a:r>
            <a:r>
              <a:rPr lang="es-ES" dirty="0"/>
              <a:t> i el to de </a:t>
            </a:r>
            <a:r>
              <a:rPr lang="es-ES" dirty="0" err="1"/>
              <a:t>veu</a:t>
            </a:r>
            <a:endParaRPr lang="ca-ES" dirty="0"/>
          </a:p>
        </p:txBody>
      </p:sp>
      <p:sp>
        <p:nvSpPr>
          <p:cNvPr id="3" name="2 Marcador de contenido"/>
          <p:cNvSpPr>
            <a:spLocks noGrp="1"/>
          </p:cNvSpPr>
          <p:nvPr>
            <p:ph idx="1"/>
          </p:nvPr>
        </p:nvSpPr>
        <p:spPr/>
        <p:txBody>
          <a:bodyPr/>
          <a:lstStyle/>
          <a:p>
            <a:pPr marL="0" indent="0" algn="just">
              <a:buNone/>
            </a:pPr>
            <a:r>
              <a:rPr lang="ca-ES" dirty="0"/>
              <a:t>Una mateixa paraula o frase amb diferents entonacions i modulacions de veu té significats diferents i alhora diferents interpretacions per part de l’interlocutor. </a:t>
            </a:r>
            <a:endParaRPr lang="ca-ES" dirty="0" smtClean="0"/>
          </a:p>
          <a:p>
            <a:pPr marL="0" indent="0" algn="just">
              <a:buNone/>
            </a:pPr>
            <a:endParaRPr lang="ca-ES" dirty="0"/>
          </a:p>
          <a:p>
            <a:pPr marL="0" indent="0" algn="just">
              <a:buNone/>
            </a:pPr>
            <a:r>
              <a:rPr lang="ca-ES" dirty="0" smtClean="0"/>
              <a:t>La </a:t>
            </a:r>
            <a:r>
              <a:rPr lang="ca-ES" dirty="0"/>
              <a:t>veu en la comunicació telefònica té molta importància, ja que és la imatge que percep el client de l’empresa. Cal, per tant, adaptar la veu a les diferents </a:t>
            </a:r>
            <a:r>
              <a:rPr lang="ca-ES" dirty="0" smtClean="0"/>
              <a:t>fases </a:t>
            </a:r>
            <a:r>
              <a:rPr lang="ca-ES" dirty="0"/>
              <a:t>de la conversa: </a:t>
            </a:r>
            <a:endParaRPr lang="ca-ES" dirty="0" smtClean="0"/>
          </a:p>
          <a:p>
            <a:pPr marL="0" indent="0" algn="just">
              <a:buNone/>
            </a:pPr>
            <a:endParaRPr lang="ca-ES" dirty="0" smtClean="0"/>
          </a:p>
          <a:p>
            <a:pPr algn="just"/>
            <a:r>
              <a:rPr lang="ca-ES" b="1" dirty="0" smtClean="0"/>
              <a:t>Presentació</a:t>
            </a:r>
            <a:r>
              <a:rPr lang="ca-ES" dirty="0" smtClean="0"/>
              <a:t>: veu càlida i agradable. To de veu baix per donar confiança a l’interlocutor. </a:t>
            </a:r>
            <a:endParaRPr lang="ca-ES" dirty="0"/>
          </a:p>
        </p:txBody>
      </p:sp>
    </p:spTree>
    <p:extLst>
      <p:ext uri="{BB962C8B-B14F-4D97-AF65-F5344CB8AC3E}">
        <p14:creationId xmlns:p14="http://schemas.microsoft.com/office/powerpoint/2010/main" val="9361867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ca-ES" b="1" dirty="0"/>
              <a:t>Descoberta de necessitats</a:t>
            </a:r>
            <a:r>
              <a:rPr lang="ca-ES" dirty="0"/>
              <a:t>: to de veu una mica elevat. Veu sincera mostrant interès pel que diu el client</a:t>
            </a:r>
            <a:r>
              <a:rPr lang="ca-ES" dirty="0" smtClean="0"/>
              <a:t>.</a:t>
            </a:r>
          </a:p>
          <a:p>
            <a:pPr algn="just"/>
            <a:endParaRPr lang="ca-ES" sz="900" dirty="0"/>
          </a:p>
          <a:p>
            <a:pPr algn="just"/>
            <a:r>
              <a:rPr lang="ca-ES" b="1" dirty="0"/>
              <a:t>Argumentació</a:t>
            </a:r>
            <a:r>
              <a:rPr lang="ca-ES" dirty="0"/>
              <a:t>: to de veu una mica més elevat. Veu afirmativa, entusiasta, sincera per mostrar seguretat en allò que es diu</a:t>
            </a:r>
            <a:r>
              <a:rPr lang="ca-ES" dirty="0" smtClean="0"/>
              <a:t>.</a:t>
            </a:r>
          </a:p>
          <a:p>
            <a:pPr algn="just"/>
            <a:endParaRPr lang="ca-ES" sz="800" dirty="0"/>
          </a:p>
          <a:p>
            <a:pPr algn="just"/>
            <a:r>
              <a:rPr lang="ca-ES" b="1" dirty="0"/>
              <a:t>Tractament d’objeccions</a:t>
            </a:r>
            <a:r>
              <a:rPr lang="ca-ES" dirty="0"/>
              <a:t>: baixar el to de veu, i escoltar el que diu l’interlocutor. Mostrar seguretat i tranquil·litat</a:t>
            </a:r>
            <a:r>
              <a:rPr lang="ca-ES" dirty="0" smtClean="0"/>
              <a:t>.</a:t>
            </a:r>
          </a:p>
          <a:p>
            <a:pPr algn="just"/>
            <a:endParaRPr lang="ca-ES" sz="900" dirty="0"/>
          </a:p>
          <a:p>
            <a:pPr algn="just"/>
            <a:r>
              <a:rPr lang="ca-ES" b="1" dirty="0"/>
              <a:t>Comiat</a:t>
            </a:r>
            <a:r>
              <a:rPr lang="ca-ES" dirty="0"/>
              <a:t>: to càlid, suau i amable. La bona finalització d’una trucada crea un clima favorable per a posteriors comunicacions.</a:t>
            </a:r>
          </a:p>
          <a:p>
            <a:endParaRPr lang="ca-ES" dirty="0"/>
          </a:p>
        </p:txBody>
      </p:sp>
    </p:spTree>
    <p:extLst>
      <p:ext uri="{BB962C8B-B14F-4D97-AF65-F5344CB8AC3E}">
        <p14:creationId xmlns:p14="http://schemas.microsoft.com/office/powerpoint/2010/main" val="20419827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4.1 La realització de trucades</a:t>
            </a:r>
            <a:endParaRPr lang="ca-ES" dirty="0"/>
          </a:p>
        </p:txBody>
      </p:sp>
      <p:sp>
        <p:nvSpPr>
          <p:cNvPr id="3" name="2 Marcador de contenido"/>
          <p:cNvSpPr>
            <a:spLocks noGrp="1"/>
          </p:cNvSpPr>
          <p:nvPr>
            <p:ph idx="1"/>
          </p:nvPr>
        </p:nvSpPr>
        <p:spPr>
          <a:xfrm>
            <a:off x="457200" y="1484784"/>
            <a:ext cx="8229600" cy="4992216"/>
          </a:xfrm>
        </p:spPr>
        <p:txBody>
          <a:bodyPr/>
          <a:lstStyle/>
          <a:p>
            <a:pPr marL="0" indent="0">
              <a:buNone/>
            </a:pPr>
            <a:r>
              <a:rPr lang="ca-ES" b="1" dirty="0"/>
              <a:t>Quan telefoneu</a:t>
            </a:r>
            <a:r>
              <a:rPr lang="ca-ES" dirty="0"/>
              <a:t> cal tenir en compte les següents recomanacions: </a:t>
            </a:r>
          </a:p>
          <a:p>
            <a:pPr>
              <a:buFont typeface="Arial"/>
              <a:buChar char="•"/>
            </a:pPr>
            <a:r>
              <a:rPr lang="ca-ES" dirty="0"/>
              <a:t>És important evitar utilitzar el telèfon de l’empresa per a trucades particulars. </a:t>
            </a:r>
            <a:endParaRPr lang="ca-ES" dirty="0" smtClean="0"/>
          </a:p>
          <a:p>
            <a:pPr>
              <a:buFont typeface="Arial"/>
              <a:buChar char="•"/>
            </a:pPr>
            <a:endParaRPr lang="ca-ES" sz="800" dirty="0"/>
          </a:p>
          <a:p>
            <a:pPr>
              <a:buFont typeface="Arial"/>
              <a:buChar char="•"/>
            </a:pPr>
            <a:r>
              <a:rPr lang="ca-ES" dirty="0"/>
              <a:t>S’ha de consultar el número de telèfon que es vol marcar en la guia, agenda, servei d’informació de telefònica, etc. i comprovar-lo. Per tant, és aconsellable tenir a mà una agenda de telèfons més freqüents per guanyar temps</a:t>
            </a:r>
            <a:r>
              <a:rPr lang="ca-ES" dirty="0" smtClean="0"/>
              <a:t>.</a:t>
            </a:r>
          </a:p>
          <a:p>
            <a:pPr>
              <a:buFont typeface="Arial"/>
              <a:buChar char="•"/>
            </a:pPr>
            <a:endParaRPr lang="ca-ES" sz="800" dirty="0" smtClean="0"/>
          </a:p>
          <a:p>
            <a:r>
              <a:rPr lang="ca-ES" dirty="0"/>
              <a:t>S’ha de tenir bolígraf i paper a l’abast per prendre notes</a:t>
            </a:r>
            <a:r>
              <a:rPr lang="ca-ES" dirty="0" smtClean="0"/>
              <a:t>.</a:t>
            </a:r>
          </a:p>
          <a:p>
            <a:endParaRPr lang="ca-ES" sz="800" dirty="0"/>
          </a:p>
          <a:p>
            <a:r>
              <a:rPr lang="ca-ES" dirty="0"/>
              <a:t>S’ha de tenir a mà la informació que pensem que ens podrà ser d’utilitat per evitar esperes innecessàries.</a:t>
            </a:r>
          </a:p>
          <a:p>
            <a:pPr>
              <a:buFont typeface="Arial"/>
              <a:buChar char="•"/>
            </a:pPr>
            <a:endParaRPr lang="ca-ES" dirty="0"/>
          </a:p>
          <a:p>
            <a:pPr marL="0" indent="0">
              <a:buNone/>
            </a:pPr>
            <a:endParaRPr lang="ca-ES" dirty="0"/>
          </a:p>
        </p:txBody>
      </p:sp>
    </p:spTree>
    <p:extLst>
      <p:ext uri="{BB962C8B-B14F-4D97-AF65-F5344CB8AC3E}">
        <p14:creationId xmlns:p14="http://schemas.microsoft.com/office/powerpoint/2010/main" val="25078099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568280"/>
          </a:xfrm>
        </p:spPr>
        <p:txBody>
          <a:bodyPr/>
          <a:lstStyle/>
          <a:p>
            <a:pPr algn="just"/>
            <a:r>
              <a:rPr lang="ca-ES" dirty="0"/>
              <a:t>Un cop </a:t>
            </a:r>
            <a:r>
              <a:rPr lang="ca-ES" b="1" dirty="0"/>
              <a:t>establert el contacte</a:t>
            </a:r>
            <a:r>
              <a:rPr lang="ca-ES" dirty="0"/>
              <a:t>, cal saludar, presentar-se i identificar l’empresa. S’ha de ser breu i ràpid. Pot ser que aconseguim des del primer moment parlar amb l’interlocutor que volem o que el contacte inicial sigui amb una centraleta d’empresa o amb una secretària. </a:t>
            </a:r>
            <a:endParaRPr lang="ca-ES" dirty="0" smtClean="0"/>
          </a:p>
          <a:p>
            <a:endParaRPr lang="ca-ES" dirty="0"/>
          </a:p>
          <a:p>
            <a:pPr algn="just"/>
            <a:r>
              <a:rPr lang="ca-ES" dirty="0"/>
              <a:t>Si respon un contestador automàtic i interessa deixar un missatge, cal donar les dades següents: el nom de la persona que telefona, el nom de l’empresa, el número de telèfon, el nom de la persona amb qui es vol parlar i el missatge que es vol deixar. </a:t>
            </a:r>
          </a:p>
          <a:p>
            <a:endParaRPr lang="ca-ES" dirty="0"/>
          </a:p>
        </p:txBody>
      </p:sp>
    </p:spTree>
    <p:extLst>
      <p:ext uri="{BB962C8B-B14F-4D97-AF65-F5344CB8AC3E}">
        <p14:creationId xmlns:p14="http://schemas.microsoft.com/office/powerpoint/2010/main" val="4077713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496272"/>
          </a:xfrm>
        </p:spPr>
        <p:txBody>
          <a:bodyPr/>
          <a:lstStyle/>
          <a:p>
            <a:pPr marL="0" indent="0">
              <a:buNone/>
            </a:pPr>
            <a:r>
              <a:rPr lang="ca-ES" dirty="0"/>
              <a:t>Expressions utilitzades en l’atenció </a:t>
            </a:r>
            <a:r>
              <a:rPr lang="ca-ES" dirty="0" smtClean="0"/>
              <a:t>telefònica:</a:t>
            </a:r>
          </a:p>
          <a:p>
            <a:pPr marL="0" indent="0">
              <a:buNone/>
            </a:pPr>
            <a:endParaRPr lang="ca-ES" dirty="0"/>
          </a:p>
        </p:txBody>
      </p:sp>
      <p:graphicFrame>
        <p:nvGraphicFramePr>
          <p:cNvPr id="4" name="3 Tabla"/>
          <p:cNvGraphicFramePr>
            <a:graphicFrameLocks noGrp="1"/>
          </p:cNvGraphicFramePr>
          <p:nvPr>
            <p:extLst>
              <p:ext uri="{D42A27DB-BD31-4B8C-83A1-F6EECF244321}">
                <p14:modId xmlns:p14="http://schemas.microsoft.com/office/powerpoint/2010/main" val="524455914"/>
              </p:ext>
            </p:extLst>
          </p:nvPr>
        </p:nvGraphicFramePr>
        <p:xfrm>
          <a:off x="457200" y="2026920"/>
          <a:ext cx="8229600" cy="402336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0">
                <a:tc>
                  <a:txBody>
                    <a:bodyPr/>
                    <a:lstStyle/>
                    <a:p>
                      <a:r>
                        <a:rPr lang="ca-ES" b="1" dirty="0"/>
                        <a:t>No heu de dir </a:t>
                      </a:r>
                    </a:p>
                  </a:txBody>
                  <a:tcPr anchor="ctr">
                    <a:lnL>
                      <a:noFill/>
                    </a:lnL>
                    <a:lnR>
                      <a:noFill/>
                    </a:lnR>
                    <a:lnT>
                      <a:noFill/>
                    </a:lnT>
                    <a:lnB>
                      <a:noFill/>
                    </a:lnB>
                  </a:tcPr>
                </a:tc>
                <a:tc>
                  <a:txBody>
                    <a:bodyPr/>
                    <a:lstStyle/>
                    <a:p>
                      <a:r>
                        <a:rPr lang="ca-ES" b="1" dirty="0"/>
                        <a:t>És millor dir </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ca-ES" dirty="0"/>
                        <a:t>No pengi. </a:t>
                      </a:r>
                      <a:br>
                        <a:rPr lang="ca-ES" dirty="0"/>
                      </a:br>
                      <a:r>
                        <a:rPr lang="ca-ES" dirty="0"/>
                        <a:t>Per a què és…? </a:t>
                      </a:r>
                      <a:br>
                        <a:rPr lang="ca-ES" dirty="0"/>
                      </a:br>
                      <a:r>
                        <a:rPr lang="ca-ES" dirty="0"/>
                        <a:t>De part…? </a:t>
                      </a:r>
                      <a:br>
                        <a:rPr lang="ca-ES" dirty="0"/>
                      </a:br>
                      <a:r>
                        <a:rPr lang="ca-ES" dirty="0"/>
                        <a:t>De què es tracta? </a:t>
                      </a:r>
                      <a:br>
                        <a:rPr lang="ca-ES" dirty="0"/>
                      </a:br>
                      <a:r>
                        <a:rPr lang="ca-ES" dirty="0"/>
                        <a:t>Vaig a veure si el trobo. </a:t>
                      </a:r>
                      <a:br>
                        <a:rPr lang="ca-ES" dirty="0"/>
                      </a:br>
                      <a:r>
                        <a:rPr lang="ca-ES" dirty="0"/>
                        <a:t>Provi-ho dijous. </a:t>
                      </a:r>
                      <a:br>
                        <a:rPr lang="ca-ES" dirty="0"/>
                      </a:br>
                      <a:r>
                        <a:rPr lang="ca-ES" dirty="0"/>
                        <a:t>Digui / Sí / </a:t>
                      </a:r>
                      <a:r>
                        <a:rPr lang="ca-ES" i="1" dirty="0" err="1"/>
                        <a:t>Allo</a:t>
                      </a:r>
                      <a:r>
                        <a:rPr lang="ca-ES" dirty="0"/>
                        <a:t> </a:t>
                      </a:r>
                      <a:br>
                        <a:rPr lang="ca-ES" dirty="0"/>
                      </a:br>
                      <a:r>
                        <a:rPr lang="ca-ES" dirty="0"/>
                        <a:t>El coneix…? </a:t>
                      </a:r>
                      <a:br>
                        <a:rPr lang="ca-ES" dirty="0"/>
                      </a:br>
                      <a:r>
                        <a:rPr lang="ca-ES" dirty="0"/>
                        <a:t>S’espera o torna a trucar? </a:t>
                      </a:r>
                      <a:br>
                        <a:rPr lang="ca-ES" dirty="0"/>
                      </a:br>
                      <a:r>
                        <a:rPr lang="ca-ES" dirty="0"/>
                        <a:t>No hi és mai… </a:t>
                      </a:r>
                    </a:p>
                  </a:txBody>
                  <a:tcPr anchor="ctr">
                    <a:lnL>
                      <a:noFill/>
                    </a:lnL>
                    <a:lnR>
                      <a:noFill/>
                    </a:lnR>
                    <a:lnT>
                      <a:noFill/>
                    </a:lnT>
                    <a:lnB>
                      <a:noFill/>
                    </a:lnB>
                  </a:tcPr>
                </a:tc>
                <a:tc>
                  <a:txBody>
                    <a:bodyPr/>
                    <a:lstStyle/>
                    <a:p>
                      <a:r>
                        <a:rPr lang="ca-ES" dirty="0"/>
                        <a:t>Si és tan amable d’esperar un moment. </a:t>
                      </a:r>
                      <a:br>
                        <a:rPr lang="ca-ES" dirty="0"/>
                      </a:br>
                      <a:r>
                        <a:rPr lang="ca-ES" dirty="0"/>
                        <a:t>De què es tracta? </a:t>
                      </a:r>
                      <a:br>
                        <a:rPr lang="ca-ES" dirty="0"/>
                      </a:br>
                      <a:r>
                        <a:rPr lang="ca-ES" dirty="0"/>
                        <a:t>De part de qui és? Em pot dir el seu nom, si us plau? </a:t>
                      </a:r>
                      <a:br>
                        <a:rPr lang="ca-ES" dirty="0"/>
                      </a:br>
                      <a:r>
                        <a:rPr lang="ca-ES" dirty="0"/>
                        <a:t>En què el/la puc ajudar? </a:t>
                      </a:r>
                      <a:br>
                        <a:rPr lang="ca-ES" dirty="0"/>
                      </a:br>
                      <a:r>
                        <a:rPr lang="ca-ES" dirty="0"/>
                        <a:t>Un moment, si us plau, provo de localitzar-lo. </a:t>
                      </a:r>
                      <a:br>
                        <a:rPr lang="ca-ES" dirty="0"/>
                      </a:br>
                      <a:r>
                        <a:rPr lang="ca-ES" dirty="0"/>
                        <a:t>És possible que dijous ja sigui aquí. </a:t>
                      </a:r>
                      <a:br>
                        <a:rPr lang="ca-ES" dirty="0"/>
                      </a:br>
                      <a:r>
                        <a:rPr lang="ca-ES" dirty="0"/>
                        <a:t>Bon dia, sóc en X. / Digui, X a l’aparell. </a:t>
                      </a:r>
                      <a:br>
                        <a:rPr lang="ca-ES" dirty="0"/>
                      </a:br>
                      <a:r>
                        <a:rPr lang="ca-ES" dirty="0"/>
                        <a:t>Abans ha parlat amb ell? </a:t>
                      </a:r>
                      <a:br>
                        <a:rPr lang="ca-ES" dirty="0"/>
                      </a:br>
                      <a:r>
                        <a:rPr lang="ca-ES" dirty="0"/>
                        <a:t>Prefereix esperar un moment o telefonar més tard? </a:t>
                      </a:r>
                      <a:br>
                        <a:rPr lang="ca-ES" dirty="0"/>
                      </a:br>
                      <a:r>
                        <a:rPr lang="ca-ES" dirty="0"/>
                        <a:t>Està molt ocupat/</a:t>
                      </a:r>
                      <a:r>
                        <a:rPr lang="ca-ES" dirty="0" err="1"/>
                        <a:t>ada</a:t>
                      </a:r>
                      <a:r>
                        <a:rPr lang="ca-ES" dirty="0"/>
                        <a:t> darrerament. </a:t>
                      </a:r>
                    </a:p>
                  </a:txBody>
                  <a:tcPr anchor="ctr">
                    <a:lnL>
                      <a:noFill/>
                    </a:lnL>
                    <a:lnR>
                      <a:noFill/>
                    </a:lnR>
                    <a:lnT>
                      <a:noFill/>
                    </a:lnT>
                    <a:lnB>
                      <a:no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247291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4.2 La recepció de trucades</a:t>
            </a:r>
            <a:endParaRPr lang="ca-ES" dirty="0"/>
          </a:p>
        </p:txBody>
      </p:sp>
      <p:sp>
        <p:nvSpPr>
          <p:cNvPr id="3" name="2 Marcador de contenido"/>
          <p:cNvSpPr>
            <a:spLocks noGrp="1"/>
          </p:cNvSpPr>
          <p:nvPr>
            <p:ph idx="1"/>
          </p:nvPr>
        </p:nvSpPr>
        <p:spPr/>
        <p:txBody>
          <a:bodyPr>
            <a:normAutofit/>
          </a:bodyPr>
          <a:lstStyle/>
          <a:p>
            <a:pPr marL="0" indent="0">
              <a:buNone/>
            </a:pPr>
            <a:r>
              <a:rPr lang="ca-ES" b="1" dirty="0"/>
              <a:t>En la recepció de les trucades</a:t>
            </a:r>
            <a:r>
              <a:rPr lang="ca-ES" dirty="0"/>
              <a:t> cal tenir en compte les següents recomanacions: </a:t>
            </a:r>
            <a:endParaRPr lang="ca-ES" dirty="0" smtClean="0"/>
          </a:p>
          <a:p>
            <a:pPr marL="0" indent="0">
              <a:buNone/>
            </a:pPr>
            <a:endParaRPr lang="ca-ES" dirty="0" smtClean="0"/>
          </a:p>
          <a:p>
            <a:r>
              <a:rPr lang="ca-ES" dirty="0"/>
              <a:t>Tenir a l’abast paper o un bloc de notes i bolígraf per prendre nota, si és necessari, i no perdre el temps ni fer-lo perdre.</a:t>
            </a:r>
          </a:p>
          <a:p>
            <a:r>
              <a:rPr lang="ca-ES" dirty="0"/>
              <a:t>Agafar el telèfon tan bon punt soni i contestar immediatament.</a:t>
            </a:r>
          </a:p>
          <a:p>
            <a:r>
              <a:rPr lang="ca-ES" dirty="0"/>
              <a:t>S’ha de fer servir una mà per agafar l’auricular i l’altra per escriure, no s’ha d’aguantar el telèfon amb l’espatlla mentre escrivim amb la mateixa mà.</a:t>
            </a:r>
          </a:p>
          <a:p>
            <a:r>
              <a:rPr lang="ca-ES" dirty="0"/>
              <a:t>Deixar de parlar quan es despenja el telèfon, es corre el risc que l’interlocutor senti la conversa</a:t>
            </a:r>
            <a:r>
              <a:rPr lang="ca-ES" dirty="0" smtClean="0"/>
              <a:t>.</a:t>
            </a:r>
            <a:endParaRPr lang="ca-ES" dirty="0"/>
          </a:p>
        </p:txBody>
      </p:sp>
    </p:spTree>
    <p:extLst>
      <p:ext uri="{BB962C8B-B14F-4D97-AF65-F5344CB8AC3E}">
        <p14:creationId xmlns:p14="http://schemas.microsoft.com/office/powerpoint/2010/main" val="13440650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352256"/>
          </a:xfrm>
        </p:spPr>
        <p:txBody>
          <a:bodyPr>
            <a:normAutofit lnSpcReduction="10000"/>
          </a:bodyPr>
          <a:lstStyle/>
          <a:p>
            <a:r>
              <a:rPr lang="ca-ES" dirty="0"/>
              <a:t>Somriure, saludar i identificar-se. Per exemple: “Bona </a:t>
            </a:r>
            <a:r>
              <a:rPr lang="ca-ES" dirty="0" smtClean="0"/>
              <a:t>tarda, Llibreria </a:t>
            </a:r>
            <a:r>
              <a:rPr lang="ca-ES" dirty="0" err="1"/>
              <a:t>Transfer</a:t>
            </a:r>
            <a:r>
              <a:rPr lang="ca-ES" dirty="0" smtClean="0"/>
              <a:t>., </a:t>
            </a:r>
            <a:r>
              <a:rPr lang="ca-ES" dirty="0"/>
              <a:t>digui’m” o bé “L’atén Maria Ortiz de Llibreria </a:t>
            </a:r>
            <a:r>
              <a:rPr lang="ca-ES" dirty="0" err="1"/>
              <a:t>Transfer</a:t>
            </a:r>
            <a:r>
              <a:rPr lang="ca-ES" dirty="0"/>
              <a:t>. Què desitja?”.</a:t>
            </a:r>
          </a:p>
          <a:p>
            <a:r>
              <a:rPr lang="ca-ES" dirty="0"/>
              <a:t>Escoltar l’interlocutor fins que hagi acabat de parlar, sense pensar que s’ha entès tot de bon començament.</a:t>
            </a:r>
          </a:p>
          <a:p>
            <a:r>
              <a:rPr lang="ca-ES" dirty="0"/>
              <a:t>Parlar sense crits i amb naturalitat, vocalitzant i articulant correctament.</a:t>
            </a:r>
          </a:p>
          <a:p>
            <a:r>
              <a:rPr lang="ca-ES" dirty="0"/>
              <a:t>Per aconseguir una veu fluïda i natural cal seure amb l’esquena dreta i en una posició còmoda, així s’evita que els músculs pressionin el diafragma i distorsionin la veu.</a:t>
            </a:r>
          </a:p>
          <a:p>
            <a:r>
              <a:rPr lang="ca-ES" dirty="0"/>
              <a:t>Ser educats, mostrar-nos interessats per la persona que telefona i evitar respostes impertinents.</a:t>
            </a:r>
          </a:p>
          <a:p>
            <a:r>
              <a:rPr lang="ca-ES" dirty="0"/>
              <a:t>Demostrar que s’escolta, utilitzant paraules falca, per exemple: </a:t>
            </a:r>
            <a:r>
              <a:rPr lang="ca-ES" i="1" dirty="0"/>
              <a:t>d’acord</a:t>
            </a:r>
            <a:r>
              <a:rPr lang="ca-ES" dirty="0"/>
              <a:t>, </a:t>
            </a:r>
            <a:r>
              <a:rPr lang="ca-ES" i="1" dirty="0"/>
              <a:t>molt bé</a:t>
            </a:r>
            <a:r>
              <a:rPr lang="ca-ES" dirty="0"/>
              <a:t>, etc.</a:t>
            </a:r>
          </a:p>
          <a:p>
            <a:endParaRPr lang="ca-ES" dirty="0"/>
          </a:p>
        </p:txBody>
      </p:sp>
    </p:spTree>
    <p:extLst>
      <p:ext uri="{BB962C8B-B14F-4D97-AF65-F5344CB8AC3E}">
        <p14:creationId xmlns:p14="http://schemas.microsoft.com/office/powerpoint/2010/main" val="6483832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424264"/>
          </a:xfrm>
        </p:spPr>
        <p:txBody>
          <a:bodyPr/>
          <a:lstStyle/>
          <a:p>
            <a:r>
              <a:rPr lang="ca-ES" dirty="0"/>
              <a:t>Si es coneix el nom de la persona que telefona és convenient usar-lo, per exemple: “D’acord, Sr. Pérez, en prenc nota”.</a:t>
            </a:r>
          </a:p>
          <a:p>
            <a:r>
              <a:rPr lang="ca-ES" dirty="0"/>
              <a:t>Tenir converses breus. No allargar-les innecessàriament.</a:t>
            </a:r>
          </a:p>
          <a:p>
            <a:r>
              <a:rPr lang="ca-ES" dirty="0"/>
              <a:t>Si s’ha d’abandonar momentàniament l’interlocutor per cercar alguna informació o per un altre motiu, dir a l’interlocutor que no pengi. Un minut d’espera pot semblar un espai de temps molt llarg per a qui espera.</a:t>
            </a:r>
          </a:p>
          <a:p>
            <a:r>
              <a:rPr lang="ca-ES" dirty="0"/>
              <a:t>Si cal parlar a banda amb algú per obtenir les dades o la informació sol·licitada, s’ha de deixar la trucada en espera. No ens hem de limitar a tapar el telèfon amb la mà, perquè l’interlocutor pot sentir el que es diu.</a:t>
            </a:r>
          </a:p>
          <a:p>
            <a:endParaRPr lang="ca-ES" dirty="0"/>
          </a:p>
        </p:txBody>
      </p:sp>
    </p:spTree>
    <p:extLst>
      <p:ext uri="{BB962C8B-B14F-4D97-AF65-F5344CB8AC3E}">
        <p14:creationId xmlns:p14="http://schemas.microsoft.com/office/powerpoint/2010/main" val="3765598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Canal</a:t>
            </a:r>
            <a:endParaRPr lang="ca-ES" dirty="0"/>
          </a:p>
        </p:txBody>
      </p:sp>
      <p:sp>
        <p:nvSpPr>
          <p:cNvPr id="3" name="2 Marcador de contenido"/>
          <p:cNvSpPr>
            <a:spLocks noGrp="1"/>
          </p:cNvSpPr>
          <p:nvPr>
            <p:ph idx="1"/>
          </p:nvPr>
        </p:nvSpPr>
        <p:spPr/>
        <p:txBody>
          <a:bodyPr/>
          <a:lstStyle/>
          <a:p>
            <a:pPr marL="0" indent="0" algn="just">
              <a:buNone/>
            </a:pPr>
            <a:r>
              <a:rPr lang="ca-ES" dirty="0"/>
              <a:t>El canal és el mitjà a través del qual s’emet el missatge, el vehicle de transmissió des de l’emissor fins al receptor. Hi ha diferents canals de comunicació. En la comunicació interpersonal el canal emprat és l</a:t>
            </a:r>
            <a:r>
              <a:rPr lang="ca-ES" b="1" dirty="0"/>
              <a:t>’oral-auditiu</a:t>
            </a:r>
            <a:r>
              <a:rPr lang="ca-ES" dirty="0"/>
              <a:t> i el </a:t>
            </a:r>
            <a:r>
              <a:rPr lang="ca-ES" b="1" dirty="0"/>
              <a:t>gràfic-visual</a:t>
            </a:r>
            <a:r>
              <a:rPr lang="ca-ES" dirty="0"/>
              <a:t>, és a dir, intervenen tant la comunicació verbal com la no verbal, la qual permet donar un significat més complet al missatge</a:t>
            </a:r>
            <a:r>
              <a:rPr lang="ca-ES" dirty="0" smtClean="0"/>
              <a:t>.</a:t>
            </a:r>
          </a:p>
          <a:p>
            <a:pPr marL="0" indent="0" algn="just">
              <a:buNone/>
            </a:pPr>
            <a:endParaRPr lang="ca-ES" dirty="0"/>
          </a:p>
          <a:p>
            <a:pPr marL="0" indent="0" algn="just">
              <a:buNone/>
            </a:pPr>
            <a:r>
              <a:rPr lang="ca-ES" dirty="0" smtClean="0"/>
              <a:t>A </a:t>
            </a:r>
            <a:r>
              <a:rPr lang="ca-ES" dirty="0"/>
              <a:t>l’empresa, l’emissor té diferents canals per enviar un missatge: una carta per mitjà del correu o la veu a través del telèfon. És important triar el canal més adient, ja que pot influir notablement sobre el missatge</a:t>
            </a:r>
          </a:p>
        </p:txBody>
      </p:sp>
    </p:spTree>
    <p:extLst>
      <p:ext uri="{BB962C8B-B14F-4D97-AF65-F5344CB8AC3E}">
        <p14:creationId xmlns:p14="http://schemas.microsoft.com/office/powerpoint/2010/main" val="4928632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568280"/>
          </a:xfrm>
        </p:spPr>
        <p:txBody>
          <a:bodyPr/>
          <a:lstStyle/>
          <a:p>
            <a:r>
              <a:rPr lang="ca-ES" dirty="0"/>
              <a:t>Cal oferir-se a telefonar més tard si no es disposa de la informació que es demana, per exemple: “En aquests moments, Sr. Pérez, no disposo de la informació que em demana. Si li sembla bé en prenc nota i ens posarem en contacte amb vostè tan aviat com sigui possible”.</a:t>
            </a:r>
          </a:p>
          <a:p>
            <a:r>
              <a:rPr lang="ca-ES" dirty="0"/>
              <a:t>Quan la persona per qui demanen no hi és o està ocupada, és molt important prendre nota del missatge en una fitxa telefònica (</a:t>
            </a:r>
            <a:r>
              <a:rPr lang="ca-ES" dirty="0">
                <a:hlinkClick r:id="rId2"/>
              </a:rPr>
              <a:t>figura.1</a:t>
            </a:r>
            <a:r>
              <a:rPr lang="ca-ES" dirty="0"/>
              <a:t>) o un avís de trucada perquè en quedi constància.</a:t>
            </a:r>
          </a:p>
          <a:p>
            <a:r>
              <a:rPr lang="ca-ES" dirty="0"/>
              <a:t>Quan ens demanen un número de telèfon cal donar-lo amb números agrupats i repetir-los en acabar, per exemple: 936.83.75.44.</a:t>
            </a:r>
          </a:p>
          <a:p>
            <a:endParaRPr lang="ca-ES" dirty="0"/>
          </a:p>
        </p:txBody>
      </p:sp>
    </p:spTree>
    <p:extLst>
      <p:ext uri="{BB962C8B-B14F-4D97-AF65-F5344CB8AC3E}">
        <p14:creationId xmlns:p14="http://schemas.microsoft.com/office/powerpoint/2010/main" val="20327445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6545" y="836613"/>
            <a:ext cx="4310910" cy="564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Image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7" y="188640"/>
            <a:ext cx="5616625" cy="734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966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ca-ES" dirty="0"/>
              <a:t>Si es dicta un missatge, s’ha de fer a poc a poc, i si es tracta d’un nom propi pot ser convenient lletrejar-lo.</a:t>
            </a:r>
          </a:p>
          <a:p>
            <a:r>
              <a:rPr lang="ca-ES" dirty="0"/>
              <a:t>Ha de penjar primer qui telefona i amb suavitat. És poc cortès i fa mal efecte si penja qui respon.</a:t>
            </a:r>
          </a:p>
          <a:p>
            <a:r>
              <a:rPr lang="ca-ES" dirty="0"/>
              <a:t>Després de totes aquestes precaucions, cal buscar la persona per qui demanen ràpidament i transmetre-li el missatge correctament. Cal assegurar-se que l’ha rebut.</a:t>
            </a:r>
          </a:p>
          <a:p>
            <a:endParaRPr lang="ca-ES" dirty="0"/>
          </a:p>
        </p:txBody>
      </p:sp>
    </p:spTree>
    <p:extLst>
      <p:ext uri="{BB962C8B-B14F-4D97-AF65-F5344CB8AC3E}">
        <p14:creationId xmlns:p14="http://schemas.microsoft.com/office/powerpoint/2010/main" val="1302782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dirty="0" smtClean="0"/>
              <a:t>5. Les comunicacions escrites</a:t>
            </a:r>
            <a:endParaRPr lang="ca-ES" dirty="0"/>
          </a:p>
        </p:txBody>
      </p:sp>
      <p:sp>
        <p:nvSpPr>
          <p:cNvPr id="3" name="2 Marcador de contenido"/>
          <p:cNvSpPr>
            <a:spLocks noGrp="1"/>
          </p:cNvSpPr>
          <p:nvPr>
            <p:ph idx="1"/>
          </p:nvPr>
        </p:nvSpPr>
        <p:spPr/>
        <p:txBody>
          <a:bodyPr/>
          <a:lstStyle/>
          <a:p>
            <a:pPr marL="0" indent="0" algn="just">
              <a:buNone/>
            </a:pPr>
            <a:r>
              <a:rPr lang="ca-ES" dirty="0"/>
              <a:t>Quan s’estableix un sistema de comunicació dins l’organització, cal delimitar quan cal utilitzar la comunicació oral i quan cal utilitzar la comunicació escrita. En aquest sentit, convé analitzar els avantatges i els inconvenients de cada forma de comunicació. </a:t>
            </a:r>
            <a:endParaRPr lang="ca-ES" dirty="0" smtClean="0"/>
          </a:p>
          <a:p>
            <a:pPr marL="0" indent="0">
              <a:buNone/>
            </a:pPr>
            <a:endParaRPr lang="ca-ES" dirty="0"/>
          </a:p>
          <a:p>
            <a:pPr marL="0" indent="0" algn="just">
              <a:buNone/>
            </a:pPr>
            <a:r>
              <a:rPr lang="ca-ES" dirty="0" smtClean="0"/>
              <a:t>L’avantatge principal de la </a:t>
            </a:r>
            <a:r>
              <a:rPr lang="ca-ES" b="1" dirty="0" smtClean="0"/>
              <a:t>comunicació escrita</a:t>
            </a:r>
            <a:r>
              <a:rPr lang="ca-ES" dirty="0" smtClean="0"/>
              <a:t> és que queda constància del missatge davant terceres persones de manera íntegra. El de la </a:t>
            </a:r>
            <a:r>
              <a:rPr lang="ca-ES" b="1" dirty="0" smtClean="0"/>
              <a:t>comunicació oral</a:t>
            </a:r>
            <a:r>
              <a:rPr lang="ca-ES" dirty="0" smtClean="0"/>
              <a:t> (com a comunicació directa), en canvi, és la immediatesa i la garantia que el receptor ha rebut el missatge. </a:t>
            </a:r>
            <a:endParaRPr lang="ca-ES" dirty="0"/>
          </a:p>
        </p:txBody>
      </p:sp>
    </p:spTree>
    <p:extLst>
      <p:ext uri="{BB962C8B-B14F-4D97-AF65-F5344CB8AC3E}">
        <p14:creationId xmlns:p14="http://schemas.microsoft.com/office/powerpoint/2010/main" val="12206227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5.1 El correu electrònic</a:t>
            </a:r>
            <a:endParaRPr lang="ca-ES" dirty="0"/>
          </a:p>
        </p:txBody>
      </p:sp>
      <p:sp>
        <p:nvSpPr>
          <p:cNvPr id="3" name="2 Marcador de contenido"/>
          <p:cNvSpPr>
            <a:spLocks noGrp="1"/>
          </p:cNvSpPr>
          <p:nvPr>
            <p:ph idx="1"/>
          </p:nvPr>
        </p:nvSpPr>
        <p:spPr/>
        <p:txBody>
          <a:bodyPr/>
          <a:lstStyle/>
          <a:p>
            <a:pPr marL="0" indent="0" algn="just">
              <a:buNone/>
            </a:pPr>
            <a:r>
              <a:rPr lang="ca-ES" dirty="0"/>
              <a:t>Actualment, una de les primeres eines que rep qualsevol treballador relacionat amb el món administratiu, en ocupar per primera vegada el seu lloc de treball, és l’</a:t>
            </a:r>
            <a:r>
              <a:rPr lang="ca-ES" b="1" dirty="0"/>
              <a:t>accés a un compte de correu electrònic</a:t>
            </a:r>
            <a:r>
              <a:rPr lang="ca-ES" dirty="0" smtClean="0"/>
              <a:t>.</a:t>
            </a:r>
          </a:p>
          <a:p>
            <a:pPr marL="0" indent="0" algn="just">
              <a:buNone/>
            </a:pPr>
            <a:endParaRPr lang="ca-ES" sz="1000" dirty="0" smtClean="0"/>
          </a:p>
          <a:p>
            <a:pPr marL="0" indent="0" algn="just">
              <a:buNone/>
            </a:pPr>
            <a:r>
              <a:rPr lang="ca-ES" dirty="0" smtClean="0"/>
              <a:t>Mitjançant </a:t>
            </a:r>
            <a:r>
              <a:rPr lang="ca-ES" dirty="0"/>
              <a:t>aquest compte el treballador podrà dur a terme comunicacions internes i externes inherents a les seves tasques: rebrà convocatòries i actes de reunions, farà arribar informacions diverses als clients o proveïdors, als treballadors, etc.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33695"/>
            <a:ext cx="1800200" cy="184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4707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Elements del correu electrònic</a:t>
            </a:r>
            <a:endParaRPr lang="ca-ES" dirty="0"/>
          </a:p>
        </p:txBody>
      </p:sp>
      <p:sp>
        <p:nvSpPr>
          <p:cNvPr id="3" name="Contenidor de contingut 2"/>
          <p:cNvSpPr>
            <a:spLocks noGrp="1"/>
          </p:cNvSpPr>
          <p:nvPr>
            <p:ph idx="1"/>
          </p:nvPr>
        </p:nvSpPr>
        <p:spPr/>
        <p:txBody>
          <a:bodyPr>
            <a:normAutofit/>
          </a:bodyPr>
          <a:lstStyle/>
          <a:p>
            <a:pPr marL="0" indent="0">
              <a:buNone/>
            </a:pPr>
            <a:r>
              <a:rPr lang="ca-ES" dirty="0"/>
              <a:t>Tot i que el seu aspecte pot variar, totes les aplicacions de correu electrònic disposen dels següents camps per definir els diferents elements que integren els missatges: </a:t>
            </a:r>
          </a:p>
          <a:p>
            <a:pPr>
              <a:buFont typeface="Arial"/>
              <a:buChar char="•"/>
            </a:pPr>
            <a:r>
              <a:rPr lang="ca-ES" b="1" dirty="0"/>
              <a:t>Emissor</a:t>
            </a:r>
            <a:r>
              <a:rPr lang="ca-ES" dirty="0"/>
              <a:t> </a:t>
            </a:r>
            <a:r>
              <a:rPr lang="ca-ES" i="1" dirty="0"/>
              <a:t>(de, </a:t>
            </a:r>
            <a:r>
              <a:rPr lang="ca-ES" i="1" dirty="0" err="1"/>
              <a:t>from</a:t>
            </a:r>
            <a:r>
              <a:rPr lang="ca-ES" i="1" dirty="0"/>
              <a:t>)</a:t>
            </a:r>
            <a:r>
              <a:rPr lang="ca-ES" dirty="0"/>
              <a:t>. Serveix per seleccionar l’adreça que és vol utilitzar com a sortint en l’enviament quan hi ha més d’una adreça associada.</a:t>
            </a:r>
          </a:p>
          <a:p>
            <a:pPr>
              <a:buFont typeface="Arial"/>
              <a:buChar char="•"/>
            </a:pPr>
            <a:r>
              <a:rPr lang="ca-ES" b="1" dirty="0"/>
              <a:t>Destinatari</a:t>
            </a:r>
            <a:r>
              <a:rPr lang="ca-ES" dirty="0"/>
              <a:t> </a:t>
            </a:r>
            <a:r>
              <a:rPr lang="ca-ES" i="1" dirty="0"/>
              <a:t>(per, para, to)</a:t>
            </a:r>
            <a:r>
              <a:rPr lang="ca-ES" dirty="0"/>
              <a:t>. En aquest camp s’hi introdueix l’adreça o les adreces electròniques del destinatari o destinataris.</a:t>
            </a:r>
          </a:p>
          <a:p>
            <a:pPr>
              <a:buFont typeface="Arial"/>
              <a:buChar char="•"/>
            </a:pPr>
            <a:r>
              <a:rPr lang="ca-ES" b="1" dirty="0"/>
              <a:t>Còpia</a:t>
            </a:r>
            <a:r>
              <a:rPr lang="ca-ES" dirty="0"/>
              <a:t> </a:t>
            </a:r>
            <a:r>
              <a:rPr lang="ca-ES" i="1" dirty="0"/>
              <a:t>Cc</a:t>
            </a:r>
            <a:r>
              <a:rPr lang="ca-ES" dirty="0"/>
              <a:t>. En aquest espai, s’hi poden afegir les adreces dels destinataris a qui volem enviar una còpia del missatge. Aquestes adreces són visibles per a tothom.</a:t>
            </a:r>
          </a:p>
          <a:p>
            <a:pPr marL="0" indent="0">
              <a:buNone/>
            </a:pPr>
            <a:endParaRPr lang="ca-ES" dirty="0"/>
          </a:p>
        </p:txBody>
      </p:sp>
    </p:spTree>
    <p:extLst>
      <p:ext uri="{BB962C8B-B14F-4D97-AF65-F5344CB8AC3E}">
        <p14:creationId xmlns:p14="http://schemas.microsoft.com/office/powerpoint/2010/main" val="18290472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457200" y="908720"/>
            <a:ext cx="8229600" cy="5568280"/>
          </a:xfrm>
        </p:spPr>
        <p:txBody>
          <a:bodyPr>
            <a:normAutofit/>
          </a:bodyPr>
          <a:lstStyle/>
          <a:p>
            <a:pPr lvl="0">
              <a:buClr>
                <a:srgbClr val="0F6FC6"/>
              </a:buClr>
              <a:buFont typeface="Arial"/>
              <a:buChar char="•"/>
            </a:pPr>
            <a:r>
              <a:rPr lang="ca-ES" b="1" dirty="0">
                <a:solidFill>
                  <a:prstClr val="black"/>
                </a:solidFill>
              </a:rPr>
              <a:t>Còpia oculta</a:t>
            </a:r>
            <a:r>
              <a:rPr lang="ca-ES" dirty="0">
                <a:solidFill>
                  <a:prstClr val="black"/>
                </a:solidFill>
              </a:rPr>
              <a:t> </a:t>
            </a:r>
            <a:r>
              <a:rPr lang="ca-ES" i="1" dirty="0" err="1">
                <a:solidFill>
                  <a:prstClr val="black"/>
                </a:solidFill>
              </a:rPr>
              <a:t>Cco</a:t>
            </a:r>
            <a:r>
              <a:rPr lang="ca-ES" dirty="0">
                <a:solidFill>
                  <a:prstClr val="black"/>
                </a:solidFill>
              </a:rPr>
              <a:t>. Aquest espai està reservat per enviar còpies ocultes i té dues funcions, evitar que la resta de destinataris conegui els destinataris situats en aquest camp i també i, molt important, evitar la divulgació de les adreces de correu. Així, utilitzarem aquest camp si volem enviar una còpia del missatge als destinataris inclosos en aquest apartat sense que els altres en tinguin constància però també si volem enviar un missatge massiu a diversos destinataris</a:t>
            </a:r>
            <a:r>
              <a:rPr lang="ca-ES" dirty="0" smtClean="0">
                <a:solidFill>
                  <a:prstClr val="black"/>
                </a:solidFill>
              </a:rPr>
              <a:t>.</a:t>
            </a:r>
          </a:p>
          <a:p>
            <a:pPr lvl="0">
              <a:buClr>
                <a:srgbClr val="0F6FC6"/>
              </a:buClr>
              <a:buFont typeface="Arial"/>
              <a:buChar char="•"/>
            </a:pPr>
            <a:endParaRPr lang="ca-ES" sz="1000" dirty="0" smtClean="0">
              <a:solidFill>
                <a:prstClr val="black"/>
              </a:solidFill>
            </a:endParaRPr>
          </a:p>
          <a:p>
            <a:r>
              <a:rPr lang="ca-ES" b="1" dirty="0"/>
              <a:t>Assumpte</a:t>
            </a:r>
            <a:r>
              <a:rPr lang="ca-ES" dirty="0"/>
              <a:t>. És l’espai reservat per anotar el tema del missatge. L’assumpte pot ser llegit prèviament a l’obertura del missatge. Per aquest motiu, és convenient que en reflecteixi bé el contingut, que ho faci d’una manera breu i que s’eviti incloure-hi dades de caràcter personal.</a:t>
            </a:r>
          </a:p>
          <a:p>
            <a:pPr lvl="0">
              <a:buClr>
                <a:srgbClr val="0F6FC6"/>
              </a:buClr>
              <a:buFont typeface="Arial"/>
              <a:buChar char="•"/>
            </a:pPr>
            <a:endParaRPr lang="ca-ES" dirty="0">
              <a:solidFill>
                <a:prstClr val="black"/>
              </a:solidFill>
            </a:endParaRPr>
          </a:p>
          <a:p>
            <a:endParaRPr lang="ca-ES" dirty="0"/>
          </a:p>
        </p:txBody>
      </p:sp>
    </p:spTree>
    <p:extLst>
      <p:ext uri="{BB962C8B-B14F-4D97-AF65-F5344CB8AC3E}">
        <p14:creationId xmlns:p14="http://schemas.microsoft.com/office/powerpoint/2010/main" val="18122937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457200" y="980728"/>
            <a:ext cx="8229600" cy="5496272"/>
          </a:xfrm>
        </p:spPr>
        <p:txBody>
          <a:bodyPr/>
          <a:lstStyle/>
          <a:p>
            <a:pPr lvl="0">
              <a:buClr>
                <a:srgbClr val="0F6FC6"/>
              </a:buClr>
            </a:pPr>
            <a:r>
              <a:rPr lang="ca-ES" b="1" dirty="0">
                <a:solidFill>
                  <a:prstClr val="black"/>
                </a:solidFill>
              </a:rPr>
              <a:t>Adjuntar fitxers</a:t>
            </a:r>
            <a:r>
              <a:rPr lang="ca-ES" dirty="0">
                <a:solidFill>
                  <a:prstClr val="black"/>
                </a:solidFill>
              </a:rPr>
              <a:t> </a:t>
            </a:r>
            <a:r>
              <a:rPr lang="ca-ES" i="1" dirty="0">
                <a:solidFill>
                  <a:prstClr val="black"/>
                </a:solidFill>
              </a:rPr>
              <a:t>(</a:t>
            </a:r>
            <a:r>
              <a:rPr lang="ca-ES" i="1" dirty="0" err="1">
                <a:solidFill>
                  <a:prstClr val="black"/>
                </a:solidFill>
              </a:rPr>
              <a:t>attach</a:t>
            </a:r>
            <a:r>
              <a:rPr lang="ca-ES" i="1" dirty="0">
                <a:solidFill>
                  <a:prstClr val="black"/>
                </a:solidFill>
              </a:rPr>
              <a:t>)</a:t>
            </a:r>
            <a:r>
              <a:rPr lang="ca-ES" dirty="0">
                <a:solidFill>
                  <a:prstClr val="black"/>
                </a:solidFill>
              </a:rPr>
              <a:t>. Serveix per afegir fitxers al missatge. L’evolució del servei que ofereixen les companyies de missatgeria electrònica ha permès que es puguin enviar fitxers molt grans. A més, abans de la baixada per part del receptor, alguns proveïdors de correu analitzen els fitxers per evitar la recepció de virus informàtics</a:t>
            </a:r>
            <a:r>
              <a:rPr lang="ca-ES" dirty="0" smtClean="0">
                <a:solidFill>
                  <a:prstClr val="black"/>
                </a:solidFill>
              </a:rPr>
              <a:t>.</a:t>
            </a:r>
          </a:p>
          <a:p>
            <a:pPr lvl="0">
              <a:buClr>
                <a:srgbClr val="0F6FC6"/>
              </a:buClr>
            </a:pPr>
            <a:endParaRPr lang="ca-ES" sz="1000" dirty="0">
              <a:solidFill>
                <a:prstClr val="black"/>
              </a:solidFill>
            </a:endParaRPr>
          </a:p>
          <a:p>
            <a:pPr lvl="0">
              <a:buClr>
                <a:srgbClr val="0F6FC6"/>
              </a:buClr>
            </a:pPr>
            <a:r>
              <a:rPr lang="ca-ES" b="1" dirty="0">
                <a:solidFill>
                  <a:prstClr val="black"/>
                </a:solidFill>
              </a:rPr>
              <a:t>Text de missatge</a:t>
            </a:r>
            <a:r>
              <a:rPr lang="ca-ES" dirty="0">
                <a:solidFill>
                  <a:prstClr val="black"/>
                </a:solidFill>
              </a:rPr>
              <a:t>. És l’espai per introduir el text del missatge</a:t>
            </a:r>
            <a:r>
              <a:rPr lang="ca-ES" dirty="0" smtClean="0">
                <a:solidFill>
                  <a:prstClr val="black"/>
                </a:solidFill>
              </a:rPr>
              <a:t>.</a:t>
            </a:r>
          </a:p>
          <a:p>
            <a:pPr lvl="0">
              <a:buClr>
                <a:srgbClr val="0F6FC6"/>
              </a:buClr>
            </a:pPr>
            <a:endParaRPr lang="ca-ES" sz="1000" dirty="0">
              <a:solidFill>
                <a:prstClr val="black"/>
              </a:solidFill>
            </a:endParaRPr>
          </a:p>
          <a:p>
            <a:pPr lvl="0">
              <a:buClr>
                <a:srgbClr val="0F6FC6"/>
              </a:buClr>
            </a:pPr>
            <a:r>
              <a:rPr lang="ca-ES" b="1" dirty="0">
                <a:solidFill>
                  <a:prstClr val="black"/>
                </a:solidFill>
              </a:rPr>
              <a:t>Signatura</a:t>
            </a:r>
            <a:r>
              <a:rPr lang="ca-ES" dirty="0">
                <a:solidFill>
                  <a:prstClr val="black"/>
                </a:solidFill>
              </a:rPr>
              <a:t>. Es pot configurar per tal que aparegui sempre al final dels missatges</a:t>
            </a:r>
            <a:r>
              <a:rPr lang="ca-ES" dirty="0" smtClean="0">
                <a:solidFill>
                  <a:prstClr val="black"/>
                </a:solidFill>
              </a:rPr>
              <a:t>.</a:t>
            </a:r>
          </a:p>
          <a:p>
            <a:pPr lvl="0">
              <a:buClr>
                <a:srgbClr val="0F6FC6"/>
              </a:buClr>
            </a:pPr>
            <a:endParaRPr lang="ca-ES" dirty="0">
              <a:solidFill>
                <a:prstClr val="black"/>
              </a:solidFill>
            </a:endParaRPr>
          </a:p>
          <a:p>
            <a:pPr lvl="0">
              <a:buClr>
                <a:srgbClr val="0F6FC6"/>
              </a:buClr>
            </a:pPr>
            <a:endParaRPr lang="ca-ES" dirty="0">
              <a:solidFill>
                <a:prstClr val="black"/>
              </a:solidFill>
            </a:endParaRPr>
          </a:p>
          <a:p>
            <a:endParaRPr lang="ca-ES" dirty="0" smtClean="0"/>
          </a:p>
          <a:p>
            <a:endParaRPr lang="ca-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812" y="5517232"/>
            <a:ext cx="49498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9999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La carta comercial</a:t>
            </a:r>
            <a:endParaRPr lang="ca-ES" dirty="0"/>
          </a:p>
        </p:txBody>
      </p:sp>
      <p:sp>
        <p:nvSpPr>
          <p:cNvPr id="3" name="2 Marcador de contenido"/>
          <p:cNvSpPr>
            <a:spLocks noGrp="1"/>
          </p:cNvSpPr>
          <p:nvPr>
            <p:ph idx="1"/>
          </p:nvPr>
        </p:nvSpPr>
        <p:spPr/>
        <p:txBody>
          <a:bodyPr/>
          <a:lstStyle/>
          <a:p>
            <a:pPr marL="0" indent="0">
              <a:buNone/>
            </a:pPr>
            <a:r>
              <a:rPr lang="ca-ES" dirty="0"/>
              <a:t>La </a:t>
            </a:r>
            <a:r>
              <a:rPr lang="ca-ES" dirty="0" smtClean="0"/>
              <a:t>carta </a:t>
            </a:r>
            <a:r>
              <a:rPr lang="ca-ES" dirty="0"/>
              <a:t>comercial té tres parts: encapçalament, cos i </a:t>
            </a:r>
            <a:r>
              <a:rPr lang="ca-ES" dirty="0" smtClean="0"/>
              <a:t>peu.</a:t>
            </a:r>
          </a:p>
          <a:p>
            <a:pPr marL="457200" indent="-457200">
              <a:buFont typeface="+mj-lt"/>
              <a:buAutoNum type="arabicPeriod"/>
            </a:pPr>
            <a:r>
              <a:rPr lang="ca-ES" dirty="0"/>
              <a:t>L’</a:t>
            </a:r>
            <a:r>
              <a:rPr lang="ca-ES" b="1" dirty="0"/>
              <a:t>encapçalament</a:t>
            </a:r>
            <a:r>
              <a:rPr lang="ca-ES" dirty="0"/>
              <a:t> de la carta també es coneix com a </a:t>
            </a:r>
            <a:r>
              <a:rPr lang="ca-ES" i="1" dirty="0"/>
              <a:t>capçalera</a:t>
            </a:r>
            <a:r>
              <a:rPr lang="ca-ES" dirty="0"/>
              <a:t>. És la part més formal de tot el document. Ocupa l’espai superior del paper, i està formada, al seu torn, pels apartats següents: dades del remitent, dades del destinatari, data (actualment és més habitual trobar-la al peu), referències i assumpte</a:t>
            </a:r>
            <a:r>
              <a:rPr lang="ca-ES" dirty="0" smtClean="0"/>
              <a:t>.</a:t>
            </a:r>
            <a:endParaRPr lang="ca-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865" y="4509120"/>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9841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496272"/>
          </a:xfrm>
        </p:spPr>
        <p:txBody>
          <a:bodyPr/>
          <a:lstStyle/>
          <a:p>
            <a:pPr marL="0" indent="0">
              <a:buNone/>
            </a:pPr>
            <a:r>
              <a:rPr lang="ca-ES" dirty="0"/>
              <a:t>A la </a:t>
            </a:r>
            <a:r>
              <a:rPr lang="ca-ES" b="1" dirty="0"/>
              <a:t>capçalera</a:t>
            </a:r>
            <a:r>
              <a:rPr lang="ca-ES" dirty="0"/>
              <a:t> hi podeu veure: </a:t>
            </a:r>
          </a:p>
          <a:p>
            <a:r>
              <a:rPr lang="ca-ES" dirty="0"/>
              <a:t>El nom complet de l’empresa o organització, logotip o anagrama representatiu</a:t>
            </a:r>
          </a:p>
          <a:p>
            <a:r>
              <a:rPr lang="ca-ES" dirty="0"/>
              <a:t>Una breu identificació de l’activitat empresarial</a:t>
            </a:r>
          </a:p>
          <a:p>
            <a:r>
              <a:rPr lang="ca-ES" dirty="0"/>
              <a:t>L’adreça completa: carrer, </a:t>
            </a:r>
            <a:r>
              <a:rPr lang="ca-ES" dirty="0" smtClean="0"/>
              <a:t>número, </a:t>
            </a:r>
            <a:r>
              <a:rPr lang="ca-ES" dirty="0"/>
              <a:t>codi postal, població i província</a:t>
            </a:r>
          </a:p>
          <a:p>
            <a:r>
              <a:rPr lang="ca-ES" dirty="0"/>
              <a:t>Els números de telèfon i telefax</a:t>
            </a:r>
          </a:p>
          <a:p>
            <a:r>
              <a:rPr lang="ca-ES" dirty="0"/>
              <a:t>Altres dades d’interès, com el NIF i l’apartat de correus</a:t>
            </a:r>
          </a:p>
          <a:p>
            <a:pPr marL="0" indent="0">
              <a:buNone/>
            </a:pPr>
            <a:endParaRPr lang="ca-ES" dirty="0"/>
          </a:p>
        </p:txBody>
      </p:sp>
    </p:spTree>
    <p:extLst>
      <p:ext uri="{BB962C8B-B14F-4D97-AF65-F5344CB8AC3E}">
        <p14:creationId xmlns:p14="http://schemas.microsoft.com/office/powerpoint/2010/main" val="3410522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Context</a:t>
            </a:r>
            <a:endParaRPr lang="ca-ES" dirty="0"/>
          </a:p>
        </p:txBody>
      </p:sp>
      <p:sp>
        <p:nvSpPr>
          <p:cNvPr id="3" name="2 Marcador de contenido"/>
          <p:cNvSpPr>
            <a:spLocks noGrp="1"/>
          </p:cNvSpPr>
          <p:nvPr>
            <p:ph idx="1"/>
          </p:nvPr>
        </p:nvSpPr>
        <p:spPr/>
        <p:txBody>
          <a:bodyPr/>
          <a:lstStyle/>
          <a:p>
            <a:pPr marL="0" indent="0" algn="just">
              <a:buNone/>
            </a:pPr>
            <a:r>
              <a:rPr lang="ca-ES" sz="2800" dirty="0"/>
              <a:t>El context és la situació particular de l’ambient on es desenvolupa la comunicació. El context determina la imatge i la interpretació del missatge. Configura l’entorn on es produeix la comunicació: el lloc i l’ambient, els aspectes psicològics i sociològics, els mitjans físics utilitzats. </a:t>
            </a:r>
            <a:endParaRPr lang="ca-ES" sz="2800" dirty="0" smtClean="0"/>
          </a:p>
          <a:p>
            <a:pPr marL="0" indent="0" algn="just">
              <a:buNone/>
            </a:pPr>
            <a:endParaRPr lang="ca-ES" sz="2800" dirty="0"/>
          </a:p>
          <a:p>
            <a:pPr marL="0" indent="0" algn="just">
              <a:buNone/>
            </a:pPr>
            <a:r>
              <a:rPr lang="ca-ES" sz="2800" dirty="0"/>
              <a:t>Tots els elements que formen l’entorn actuen directament sobre el missatge i influeixen en la seva comprensió.</a:t>
            </a:r>
          </a:p>
          <a:p>
            <a:endParaRPr lang="ca-ES" dirty="0"/>
          </a:p>
        </p:txBody>
      </p:sp>
    </p:spTree>
    <p:extLst>
      <p:ext uri="{BB962C8B-B14F-4D97-AF65-F5344CB8AC3E}">
        <p14:creationId xmlns:p14="http://schemas.microsoft.com/office/powerpoint/2010/main" val="7932026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712296"/>
          </a:xfrm>
        </p:spPr>
        <p:txBody>
          <a:bodyPr/>
          <a:lstStyle/>
          <a:p>
            <a:r>
              <a:rPr lang="ca-ES" b="1" dirty="0"/>
              <a:t>El destinatari</a:t>
            </a:r>
            <a:r>
              <a:rPr lang="ca-ES" dirty="0"/>
              <a:t>. Els destinataris d’una carta poden ser tant particulars com institucions o organitzacions. Aquests destinataris es poden identificar d’una manera completa o reduïda. Quan els destinataris s’identifiquen de manera completa, la informació és la mateixa que apareix en una adreça d’un sobre i és convenient que ocupi cinc línies com a </a:t>
            </a:r>
            <a:r>
              <a:rPr lang="ca-ES" dirty="0" smtClean="0"/>
              <a:t>màxim.</a:t>
            </a:r>
          </a:p>
          <a:p>
            <a:r>
              <a:rPr lang="ca-ES" dirty="0"/>
              <a:t>exemple: </a:t>
            </a:r>
          </a:p>
          <a:p>
            <a:pPr marL="822960" lvl="3" indent="0">
              <a:buNone/>
            </a:pPr>
            <a:endParaRPr lang="ca-ES" dirty="0" smtClean="0"/>
          </a:p>
          <a:p>
            <a:pPr marL="822960" lvl="3" indent="0">
              <a:buNone/>
            </a:pPr>
            <a:r>
              <a:rPr lang="ca-ES" sz="2400" dirty="0" smtClean="0"/>
              <a:t>METAL·LÚRGICA </a:t>
            </a:r>
            <a:r>
              <a:rPr lang="ca-ES" sz="2400" dirty="0"/>
              <a:t>DE L’OEST, SA</a:t>
            </a:r>
            <a:br>
              <a:rPr lang="ca-ES" sz="2400" dirty="0"/>
            </a:br>
            <a:r>
              <a:rPr lang="ca-ES" sz="2400" dirty="0"/>
              <a:t>a/ Sra. Mercè Gràcia Ripoll</a:t>
            </a:r>
            <a:br>
              <a:rPr lang="ca-ES" sz="2400" dirty="0"/>
            </a:br>
            <a:r>
              <a:rPr lang="ca-ES" sz="2400" dirty="0"/>
              <a:t>c. Puigcerdà, 12</a:t>
            </a:r>
            <a:br>
              <a:rPr lang="ca-ES" sz="2400" dirty="0"/>
            </a:br>
            <a:r>
              <a:rPr lang="ca-ES" sz="2400" dirty="0"/>
              <a:t>17497 PORTBOU (Alt Empordà) </a:t>
            </a:r>
          </a:p>
          <a:p>
            <a:endParaRPr lang="ca-ES" dirty="0"/>
          </a:p>
        </p:txBody>
      </p:sp>
    </p:spTree>
    <p:extLst>
      <p:ext uri="{BB962C8B-B14F-4D97-AF65-F5344CB8AC3E}">
        <p14:creationId xmlns:p14="http://schemas.microsoft.com/office/powerpoint/2010/main" val="23624876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640288"/>
          </a:xfrm>
        </p:spPr>
        <p:txBody>
          <a:bodyPr/>
          <a:lstStyle/>
          <a:p>
            <a:endParaRPr lang="ca-ES" dirty="0" smtClean="0"/>
          </a:p>
          <a:p>
            <a:pPr marL="457200" indent="-457200">
              <a:buFont typeface="+mj-lt"/>
              <a:buAutoNum type="arabicPeriod" startAt="2"/>
            </a:pPr>
            <a:r>
              <a:rPr lang="ca-ES" dirty="0" smtClean="0"/>
              <a:t>En el </a:t>
            </a:r>
            <a:r>
              <a:rPr lang="ca-ES" b="1" dirty="0" smtClean="0"/>
              <a:t>cos</a:t>
            </a:r>
            <a:r>
              <a:rPr lang="ca-ES" dirty="0" smtClean="0"/>
              <a:t> inclou la fórmula de salutació i el nucli de la carta on destaquen la </a:t>
            </a:r>
            <a:r>
              <a:rPr lang="ca-ES" b="1" dirty="0" smtClean="0"/>
              <a:t>introducció a la idea, el desenvolupament i la conclusió final.</a:t>
            </a:r>
          </a:p>
          <a:p>
            <a:pPr marL="457200" indent="-457200">
              <a:buFont typeface="+mj-lt"/>
              <a:buAutoNum type="arabicPeriod" startAt="2"/>
            </a:pPr>
            <a:endParaRPr lang="ca-ES" dirty="0" smtClean="0"/>
          </a:p>
          <a:p>
            <a:pPr lvl="1"/>
            <a:r>
              <a:rPr lang="ca-ES" sz="2400" dirty="0"/>
              <a:t>La </a:t>
            </a:r>
            <a:r>
              <a:rPr lang="ca-ES" sz="2400" b="1" dirty="0"/>
              <a:t>introducció de la idea</a:t>
            </a:r>
            <a:r>
              <a:rPr lang="ca-ES" sz="2400" dirty="0"/>
              <a:t>, que és important perquè cerca influir en l’interès del destinatari. El motiu d’aquest element dependrà de si som nosaltres els qui ens posem en contacte per demanar informació, o de si responem una carta que se’ns havia enviat anteriorment. En aquest últim cas haurem de fer constar l’avís de recepció.</a:t>
            </a:r>
            <a:endParaRPr lang="ca-ES" sz="2400" dirty="0" smtClean="0"/>
          </a:p>
          <a:p>
            <a:endParaRPr lang="ca-ES" dirty="0" smtClean="0"/>
          </a:p>
        </p:txBody>
      </p:sp>
    </p:spTree>
    <p:extLst>
      <p:ext uri="{BB962C8B-B14F-4D97-AF65-F5344CB8AC3E}">
        <p14:creationId xmlns:p14="http://schemas.microsoft.com/office/powerpoint/2010/main" val="31525735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496272"/>
          </a:xfrm>
        </p:spPr>
        <p:txBody>
          <a:bodyPr/>
          <a:lstStyle/>
          <a:p>
            <a:r>
              <a:rPr lang="ca-ES" dirty="0"/>
              <a:t>El </a:t>
            </a:r>
            <a:r>
              <a:rPr lang="ca-ES" b="1" dirty="0"/>
              <a:t>desenvolupament</a:t>
            </a:r>
            <a:r>
              <a:rPr lang="ca-ES" dirty="0"/>
              <a:t>, que serveix per exposar la idea principal de manera clara. Heu de procurar que el plantejament sigui coherent, que les idees estiguin ordenades, que la carta tracti d’un únic assumpte i que l’expressió sigui senzilla. Si voleu tractar diversos assumptes en la mateixa carta els haureu d’introduir amb un títol</a:t>
            </a:r>
            <a:r>
              <a:rPr lang="ca-ES" dirty="0" smtClean="0"/>
              <a:t>.</a:t>
            </a:r>
          </a:p>
          <a:p>
            <a:endParaRPr lang="ca-ES" dirty="0"/>
          </a:p>
          <a:p>
            <a:r>
              <a:rPr lang="ca-ES" dirty="0"/>
              <a:t>La </a:t>
            </a:r>
            <a:r>
              <a:rPr lang="ca-ES" b="1" dirty="0"/>
              <a:t>conclusió final</a:t>
            </a:r>
            <a:r>
              <a:rPr lang="ca-ES" dirty="0"/>
              <a:t>, que és la part en què tancareu el cos de la carta amb una frase que sigui el resum o la conseqüència lògica d’allò que s’ha expressat.</a:t>
            </a:r>
          </a:p>
          <a:p>
            <a:endParaRPr lang="ca-ES" dirty="0"/>
          </a:p>
        </p:txBody>
      </p:sp>
    </p:spTree>
    <p:extLst>
      <p:ext uri="{BB962C8B-B14F-4D97-AF65-F5344CB8AC3E}">
        <p14:creationId xmlns:p14="http://schemas.microsoft.com/office/powerpoint/2010/main" val="41131687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640288"/>
          </a:xfrm>
        </p:spPr>
        <p:txBody>
          <a:bodyPr/>
          <a:lstStyle/>
          <a:p>
            <a:pPr marL="0" indent="0">
              <a:buNone/>
            </a:pPr>
            <a:r>
              <a:rPr lang="ca-ES" dirty="0"/>
              <a:t>Entre les </a:t>
            </a:r>
            <a:r>
              <a:rPr lang="ca-ES" b="1" dirty="0"/>
              <a:t>fórmules i recursos més habituals</a:t>
            </a:r>
            <a:r>
              <a:rPr lang="ca-ES" dirty="0"/>
              <a:t> a l’hora </a:t>
            </a:r>
            <a:r>
              <a:rPr lang="ca-ES" b="1" dirty="0"/>
              <a:t>introduir</a:t>
            </a:r>
            <a:r>
              <a:rPr lang="ca-ES" dirty="0"/>
              <a:t> una carta podeu triar entre: </a:t>
            </a:r>
          </a:p>
          <a:p>
            <a:pPr>
              <a:buFont typeface="Arial"/>
              <a:buChar char="•"/>
            </a:pPr>
            <a:r>
              <a:rPr lang="ca-ES" i="1" dirty="0"/>
              <a:t>En resposta a la vostra carta…</a:t>
            </a:r>
            <a:endParaRPr lang="ca-ES" dirty="0"/>
          </a:p>
          <a:p>
            <a:pPr>
              <a:buFont typeface="Arial"/>
              <a:buChar char="•"/>
            </a:pPr>
            <a:r>
              <a:rPr lang="ca-ES" i="1" dirty="0"/>
              <a:t>Hem rebut la vostra carta de…</a:t>
            </a:r>
            <a:endParaRPr lang="ca-ES" dirty="0"/>
          </a:p>
          <a:p>
            <a:pPr>
              <a:buFont typeface="Arial"/>
              <a:buChar char="•"/>
            </a:pPr>
            <a:r>
              <a:rPr lang="ca-ES" i="1" dirty="0"/>
              <a:t>Com a resposta a la vostra carta del dia…</a:t>
            </a:r>
            <a:endParaRPr lang="ca-ES" dirty="0"/>
          </a:p>
          <a:p>
            <a:pPr>
              <a:buFont typeface="Arial"/>
              <a:buChar char="•"/>
            </a:pPr>
            <a:r>
              <a:rPr lang="ca-ES" i="1" dirty="0"/>
              <a:t>La informació que sol·liciteu en la vostra carta…</a:t>
            </a:r>
            <a:endParaRPr lang="ca-ES" dirty="0"/>
          </a:p>
          <a:p>
            <a:pPr>
              <a:buFont typeface="Arial"/>
              <a:buChar char="•"/>
            </a:pPr>
            <a:r>
              <a:rPr lang="ca-ES" i="1" dirty="0"/>
              <a:t>Confiem que les condicions que sol·liciteu en la vostra carta…</a:t>
            </a:r>
            <a:endParaRPr lang="ca-ES" dirty="0"/>
          </a:p>
          <a:p>
            <a:pPr>
              <a:buFont typeface="Arial"/>
              <a:buChar char="•"/>
            </a:pPr>
            <a:r>
              <a:rPr lang="ca-ES" i="1" dirty="0"/>
              <a:t>Amb satisfacció un comuniquem…</a:t>
            </a:r>
            <a:endParaRPr lang="ca-ES" dirty="0"/>
          </a:p>
          <a:p>
            <a:pPr>
              <a:buFont typeface="Arial"/>
              <a:buChar char="•"/>
            </a:pPr>
            <a:r>
              <a:rPr lang="ca-ES" i="1" dirty="0"/>
              <a:t>Us agrairíem que ens informéssiu…</a:t>
            </a:r>
            <a:endParaRPr lang="ca-ES" dirty="0"/>
          </a:p>
          <a:p>
            <a:pPr>
              <a:buFont typeface="Arial"/>
              <a:buChar char="•"/>
            </a:pPr>
            <a:r>
              <a:rPr lang="ca-ES" i="1" dirty="0"/>
              <a:t>Sentim molt l’error…, i ens excusem…</a:t>
            </a:r>
            <a:endParaRPr lang="ca-ES" dirty="0"/>
          </a:p>
          <a:p>
            <a:pPr>
              <a:buFont typeface="Arial"/>
              <a:buChar char="•"/>
            </a:pPr>
            <a:r>
              <a:rPr lang="ca-ES" i="1" dirty="0"/>
              <a:t>Segons la vostra carta del dia…, de referència…</a:t>
            </a:r>
            <a:endParaRPr lang="ca-ES" dirty="0"/>
          </a:p>
          <a:p>
            <a:pPr marL="0" indent="0">
              <a:buNone/>
            </a:pPr>
            <a:endParaRPr lang="ca-ES" dirty="0"/>
          </a:p>
        </p:txBody>
      </p:sp>
    </p:spTree>
    <p:extLst>
      <p:ext uri="{BB962C8B-B14F-4D97-AF65-F5344CB8AC3E}">
        <p14:creationId xmlns:p14="http://schemas.microsoft.com/office/powerpoint/2010/main" val="39140753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712296"/>
          </a:xfrm>
        </p:spPr>
        <p:txBody>
          <a:bodyPr/>
          <a:lstStyle/>
          <a:p>
            <a:pPr marL="0" indent="0">
              <a:buNone/>
            </a:pPr>
            <a:r>
              <a:rPr lang="ca-ES" dirty="0"/>
              <a:t>Pel que fa al </a:t>
            </a:r>
            <a:r>
              <a:rPr lang="ca-ES" b="1" dirty="0"/>
              <a:t>desenvolupament de la carta</a:t>
            </a:r>
            <a:r>
              <a:rPr lang="ca-ES" dirty="0"/>
              <a:t> i en la seva </a:t>
            </a:r>
            <a:r>
              <a:rPr lang="ca-ES" b="1" dirty="0"/>
              <a:t>conclusió final</a:t>
            </a:r>
            <a:r>
              <a:rPr lang="ca-ES" dirty="0"/>
              <a:t> podeu fer servir expressions d’aquest estil: </a:t>
            </a:r>
          </a:p>
          <a:p>
            <a:pPr>
              <a:buFont typeface="Arial"/>
              <a:buChar char="•"/>
            </a:pPr>
            <a:r>
              <a:rPr lang="ca-ES" i="1" dirty="0"/>
              <a:t>Ens ha causat una grata sorpresa…</a:t>
            </a:r>
            <a:endParaRPr lang="ca-ES" dirty="0"/>
          </a:p>
          <a:p>
            <a:pPr>
              <a:buFont typeface="Arial"/>
              <a:buChar char="•"/>
            </a:pPr>
            <a:r>
              <a:rPr lang="ca-ES" i="1" dirty="0"/>
              <a:t>Esperem que ens disculpeu per…</a:t>
            </a:r>
            <a:endParaRPr lang="ca-ES" dirty="0"/>
          </a:p>
          <a:p>
            <a:pPr>
              <a:buFont typeface="Arial"/>
              <a:buChar char="•"/>
            </a:pPr>
            <a:r>
              <a:rPr lang="ca-ES" i="1" dirty="0"/>
              <a:t>Ens dol no disposar de…</a:t>
            </a:r>
            <a:endParaRPr lang="ca-ES" dirty="0"/>
          </a:p>
          <a:p>
            <a:pPr>
              <a:buFont typeface="Arial"/>
              <a:buChar char="•"/>
            </a:pPr>
            <a:r>
              <a:rPr lang="ca-ES" i="1" dirty="0"/>
              <a:t>Restem a la vostra disposició per a…</a:t>
            </a:r>
            <a:endParaRPr lang="ca-ES" dirty="0"/>
          </a:p>
          <a:p>
            <a:pPr>
              <a:buFont typeface="Arial"/>
              <a:buChar char="•"/>
            </a:pPr>
            <a:r>
              <a:rPr lang="ca-ES" i="1" dirty="0"/>
              <a:t>Us manifestem el nostre desig de…</a:t>
            </a:r>
            <a:endParaRPr lang="ca-ES" dirty="0"/>
          </a:p>
          <a:p>
            <a:pPr>
              <a:buFont typeface="Arial"/>
              <a:buChar char="•"/>
            </a:pPr>
            <a:r>
              <a:rPr lang="ca-ES" i="1" dirty="0"/>
              <a:t>És motiu de preocupació per a nosaltres…</a:t>
            </a:r>
            <a:endParaRPr lang="ca-ES" dirty="0"/>
          </a:p>
          <a:p>
            <a:pPr>
              <a:buFont typeface="Arial"/>
              <a:buChar char="•"/>
            </a:pPr>
            <a:r>
              <a:rPr lang="ca-ES" i="1" dirty="0"/>
              <a:t>Per a qualsevol altra informació…</a:t>
            </a:r>
            <a:endParaRPr lang="ca-ES" dirty="0"/>
          </a:p>
          <a:p>
            <a:pPr>
              <a:buFont typeface="Arial"/>
              <a:buChar char="•"/>
            </a:pPr>
            <a:r>
              <a:rPr lang="ca-ES" i="1" dirty="0"/>
              <a:t>Hem comprovat que el material rebut…</a:t>
            </a:r>
            <a:endParaRPr lang="ca-ES" dirty="0"/>
          </a:p>
          <a:p>
            <a:pPr>
              <a:buFont typeface="Arial"/>
              <a:buChar char="•"/>
            </a:pPr>
            <a:r>
              <a:rPr lang="ca-ES" i="1" dirty="0"/>
              <a:t>No dubtem que l’assumpte es resoldrà…</a:t>
            </a:r>
            <a:endParaRPr lang="ca-ES" dirty="0"/>
          </a:p>
          <a:p>
            <a:pPr>
              <a:buFont typeface="Arial"/>
              <a:buChar char="•"/>
            </a:pPr>
            <a:r>
              <a:rPr lang="ca-ES" i="1" dirty="0"/>
              <a:t>Considerem que és el nostre deure manifestar-vos…</a:t>
            </a:r>
            <a:endParaRPr lang="ca-ES" dirty="0"/>
          </a:p>
          <a:p>
            <a:endParaRPr lang="ca-ES" dirty="0"/>
          </a:p>
        </p:txBody>
      </p:sp>
    </p:spTree>
    <p:extLst>
      <p:ext uri="{BB962C8B-B14F-4D97-AF65-F5344CB8AC3E}">
        <p14:creationId xmlns:p14="http://schemas.microsoft.com/office/powerpoint/2010/main" val="10248228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568280"/>
          </a:xfrm>
        </p:spPr>
        <p:txBody>
          <a:bodyPr>
            <a:normAutofit/>
          </a:bodyPr>
          <a:lstStyle/>
          <a:p>
            <a:pPr marL="457200" indent="-457200">
              <a:buFont typeface="+mj-lt"/>
              <a:buAutoNum type="arabicPeriod" startAt="3"/>
            </a:pPr>
            <a:r>
              <a:rPr lang="ca-ES" dirty="0" smtClean="0"/>
              <a:t>El </a:t>
            </a:r>
            <a:r>
              <a:rPr lang="ca-ES" b="1" dirty="0"/>
              <a:t>peu de la carta</a:t>
            </a:r>
            <a:r>
              <a:rPr lang="ca-ES" dirty="0"/>
              <a:t> és la conclusió o part final, i consta de les parts següents: </a:t>
            </a:r>
            <a:endParaRPr lang="ca-ES" dirty="0" smtClean="0"/>
          </a:p>
          <a:p>
            <a:pPr marL="0" indent="0">
              <a:buNone/>
            </a:pPr>
            <a:endParaRPr lang="ca-ES" dirty="0" smtClean="0"/>
          </a:p>
          <a:p>
            <a:pPr marL="548640" lvl="2" indent="0">
              <a:buNone/>
            </a:pPr>
            <a:r>
              <a:rPr lang="ca-ES" sz="2400" dirty="0" smtClean="0"/>
              <a:t>El </a:t>
            </a:r>
            <a:r>
              <a:rPr lang="ca-ES" sz="2400" b="1" dirty="0"/>
              <a:t>comiat</a:t>
            </a:r>
            <a:r>
              <a:rPr lang="ca-ES" sz="2400" dirty="0"/>
              <a:t> ha de ser una frase curta. Els comiats més habituals són els següents:</a:t>
            </a:r>
          </a:p>
          <a:p>
            <a:pPr marL="1017270" lvl="2" indent="-285750">
              <a:buFont typeface="Arial"/>
              <a:buChar char="•"/>
            </a:pPr>
            <a:r>
              <a:rPr lang="ca-ES" sz="2400" i="1" dirty="0"/>
              <a:t>Atentament,</a:t>
            </a:r>
            <a:endParaRPr lang="ca-ES" sz="2400" dirty="0"/>
          </a:p>
          <a:p>
            <a:pPr marL="1017270" lvl="2" indent="-285750">
              <a:buFont typeface="Arial"/>
              <a:buChar char="•"/>
            </a:pPr>
            <a:r>
              <a:rPr lang="ca-ES" sz="2400" i="1" dirty="0"/>
              <a:t>Ben atentament,</a:t>
            </a:r>
            <a:endParaRPr lang="ca-ES" sz="2400" dirty="0"/>
          </a:p>
          <a:p>
            <a:pPr marL="1017270" lvl="2" indent="-285750">
              <a:buFont typeface="Arial"/>
              <a:buChar char="•"/>
            </a:pPr>
            <a:r>
              <a:rPr lang="ca-ES" sz="2400" i="1" dirty="0"/>
              <a:t>Cordialment,</a:t>
            </a:r>
            <a:endParaRPr lang="ca-ES" sz="2400" dirty="0"/>
          </a:p>
          <a:p>
            <a:pPr marL="1017270" lvl="2" indent="-285750">
              <a:buFont typeface="Arial"/>
              <a:buChar char="•"/>
            </a:pPr>
            <a:r>
              <a:rPr lang="ca-ES" sz="2400" i="1" dirty="0"/>
              <a:t>Una salutació cordial,</a:t>
            </a:r>
            <a:endParaRPr lang="ca-ES" sz="2400" dirty="0"/>
          </a:p>
          <a:p>
            <a:pPr marL="1017270" lvl="2" indent="-285750">
              <a:buFont typeface="Arial"/>
              <a:buChar char="•"/>
            </a:pPr>
            <a:r>
              <a:rPr lang="ca-ES" sz="2400" i="1" dirty="0"/>
              <a:t>Ben cordialment,</a:t>
            </a:r>
            <a:endParaRPr lang="ca-ES" sz="2400" dirty="0"/>
          </a:p>
          <a:p>
            <a:pPr marL="1017270" lvl="2" indent="-285750">
              <a:buFont typeface="Arial"/>
              <a:buChar char="•"/>
            </a:pPr>
            <a:r>
              <a:rPr lang="ca-ES" sz="2400" i="1" dirty="0"/>
              <a:t>Us saludem atentament.</a:t>
            </a:r>
            <a:endParaRPr lang="ca-ES" sz="2400" dirty="0"/>
          </a:p>
          <a:p>
            <a:pPr marL="0" lvl="0" indent="0">
              <a:buClr>
                <a:srgbClr val="0F6FC6"/>
              </a:buClr>
              <a:buNone/>
            </a:pPr>
            <a:endParaRPr lang="ca-ES" dirty="0">
              <a:solidFill>
                <a:prstClr val="black"/>
              </a:solidFill>
            </a:endParaRPr>
          </a:p>
          <a:p>
            <a:endParaRPr lang="ca-ES" dirty="0"/>
          </a:p>
        </p:txBody>
      </p:sp>
    </p:spTree>
    <p:extLst>
      <p:ext uri="{BB962C8B-B14F-4D97-AF65-F5344CB8AC3E}">
        <p14:creationId xmlns:p14="http://schemas.microsoft.com/office/powerpoint/2010/main" val="4024805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784304"/>
          </a:xfrm>
        </p:spPr>
        <p:txBody>
          <a:bodyPr/>
          <a:lstStyle/>
          <a:p>
            <a:r>
              <a:rPr lang="es-ES" dirty="0" err="1"/>
              <a:t>L’</a:t>
            </a:r>
            <a:r>
              <a:rPr lang="es-ES" b="1" dirty="0" err="1"/>
              <a:t>antesignatura</a:t>
            </a:r>
            <a:r>
              <a:rPr lang="es-ES" dirty="0"/>
              <a:t> </a:t>
            </a:r>
            <a:r>
              <a:rPr lang="es-ES" dirty="0" err="1"/>
              <a:t>permet</a:t>
            </a:r>
            <a:r>
              <a:rPr lang="es-ES" dirty="0"/>
              <a:t> indicar la raó social de </a:t>
            </a:r>
            <a:r>
              <a:rPr lang="es-ES" dirty="0" err="1"/>
              <a:t>l’empresa</a:t>
            </a:r>
            <a:r>
              <a:rPr lang="es-ES" dirty="0"/>
              <a:t> i el </a:t>
            </a:r>
            <a:r>
              <a:rPr lang="es-ES" dirty="0" err="1"/>
              <a:t>càrrec</a:t>
            </a:r>
            <a:r>
              <a:rPr lang="es-ES" dirty="0"/>
              <a:t> de la persona que signa</a:t>
            </a:r>
            <a:r>
              <a:rPr lang="es-ES" dirty="0" smtClean="0"/>
              <a:t>.</a:t>
            </a:r>
          </a:p>
          <a:p>
            <a:r>
              <a:rPr lang="ca-ES" dirty="0"/>
              <a:t>La </a:t>
            </a:r>
            <a:r>
              <a:rPr lang="ca-ES" b="1" dirty="0"/>
              <a:t>signatura</a:t>
            </a:r>
            <a:r>
              <a:rPr lang="ca-ES" dirty="0"/>
              <a:t> és l’espai reservat per a la rúbrica del responsable de la carta. Sota la signatura s’indica el nom i els cognoms de la persona que signa. El càrrec de qui firma s’escriu sota la signatura si no l’heu posat a l’antesignatura</a:t>
            </a:r>
            <a:r>
              <a:rPr lang="ca-ES" dirty="0" smtClean="0"/>
              <a:t>.</a:t>
            </a:r>
          </a:p>
          <a:p>
            <a:r>
              <a:rPr lang="es-ES" dirty="0"/>
              <a:t>La </a:t>
            </a:r>
            <a:r>
              <a:rPr lang="es-ES" b="1" dirty="0"/>
              <a:t>data</a:t>
            </a:r>
            <a:r>
              <a:rPr lang="es-ES" dirty="0"/>
              <a:t> hi ha de constar </a:t>
            </a:r>
            <a:r>
              <a:rPr lang="es-ES" dirty="0" err="1"/>
              <a:t>amb</a:t>
            </a:r>
            <a:r>
              <a:rPr lang="es-ES" dirty="0"/>
              <a:t> el </a:t>
            </a:r>
            <a:r>
              <a:rPr lang="es-ES" dirty="0" err="1"/>
              <a:t>format</a:t>
            </a:r>
            <a:r>
              <a:rPr lang="es-ES" dirty="0"/>
              <a:t> </a:t>
            </a:r>
            <a:r>
              <a:rPr lang="es-ES" dirty="0" err="1"/>
              <a:t>dia</a:t>
            </a:r>
            <a:r>
              <a:rPr lang="es-ES" dirty="0"/>
              <a:t> del mes, mes i </a:t>
            </a:r>
            <a:r>
              <a:rPr lang="es-ES" dirty="0" err="1"/>
              <a:t>any</a:t>
            </a:r>
            <a:r>
              <a:rPr lang="es-ES" dirty="0"/>
              <a:t>, precedida del </a:t>
            </a:r>
            <a:r>
              <a:rPr lang="es-ES" dirty="0" err="1"/>
              <a:t>lloc</a:t>
            </a:r>
            <a:r>
              <a:rPr lang="es-ES" dirty="0"/>
              <a:t> </a:t>
            </a:r>
            <a:r>
              <a:rPr lang="es-ES" dirty="0" err="1"/>
              <a:t>on</a:t>
            </a:r>
            <a:r>
              <a:rPr lang="es-ES" dirty="0"/>
              <a:t> </a:t>
            </a:r>
            <a:r>
              <a:rPr lang="es-ES" dirty="0" err="1"/>
              <a:t>s’expedeix</a:t>
            </a:r>
            <a:r>
              <a:rPr lang="es-ES" dirty="0"/>
              <a:t> la carta, per </a:t>
            </a:r>
            <a:r>
              <a:rPr lang="es-ES" dirty="0" err="1"/>
              <a:t>exemple</a:t>
            </a:r>
            <a:r>
              <a:rPr lang="es-ES" dirty="0"/>
              <a:t>: </a:t>
            </a:r>
            <a:r>
              <a:rPr lang="es-ES" i="1" dirty="0"/>
              <a:t>Barcelona, 15 de </a:t>
            </a:r>
            <a:r>
              <a:rPr lang="es-ES" i="1" dirty="0" err="1"/>
              <a:t>juny</a:t>
            </a:r>
            <a:r>
              <a:rPr lang="es-ES" i="1" dirty="0"/>
              <a:t> de 20XX</a:t>
            </a:r>
            <a:r>
              <a:rPr lang="es-ES" dirty="0" smtClean="0"/>
              <a:t>.</a:t>
            </a:r>
          </a:p>
          <a:p>
            <a:r>
              <a:rPr lang="es-ES" dirty="0"/>
              <a:t>Les </a:t>
            </a:r>
            <a:r>
              <a:rPr lang="es-ES" b="1" dirty="0" err="1"/>
              <a:t>informacions</a:t>
            </a:r>
            <a:r>
              <a:rPr lang="es-ES" b="1" dirty="0"/>
              <a:t> </a:t>
            </a:r>
            <a:r>
              <a:rPr lang="es-ES" b="1" dirty="0" err="1"/>
              <a:t>addicionals</a:t>
            </a:r>
            <a:r>
              <a:rPr lang="es-ES" dirty="0"/>
              <a:t>. </a:t>
            </a:r>
            <a:r>
              <a:rPr lang="es-ES" dirty="0" err="1"/>
              <a:t>Són</a:t>
            </a:r>
            <a:r>
              <a:rPr lang="es-ES" dirty="0"/>
              <a:t> les </a:t>
            </a:r>
            <a:r>
              <a:rPr lang="es-ES" dirty="0" err="1"/>
              <a:t>informacions</a:t>
            </a:r>
            <a:r>
              <a:rPr lang="es-ES" dirty="0"/>
              <a:t> que no consten </a:t>
            </a:r>
            <a:r>
              <a:rPr lang="es-ES" dirty="0" err="1"/>
              <a:t>directament</a:t>
            </a:r>
            <a:r>
              <a:rPr lang="es-ES" dirty="0"/>
              <a:t> en el </a:t>
            </a:r>
            <a:r>
              <a:rPr lang="es-ES" dirty="0" err="1"/>
              <a:t>redactat</a:t>
            </a:r>
            <a:r>
              <a:rPr lang="es-ES" dirty="0"/>
              <a:t> de la carta. En </a:t>
            </a:r>
            <a:r>
              <a:rPr lang="es-ES" dirty="0" err="1"/>
              <a:t>podem</a:t>
            </a:r>
            <a:r>
              <a:rPr lang="es-ES" dirty="0"/>
              <a:t> diferenciar </a:t>
            </a:r>
            <a:r>
              <a:rPr lang="es-ES" dirty="0" err="1"/>
              <a:t>dues</a:t>
            </a:r>
            <a:r>
              <a:rPr lang="es-ES" dirty="0"/>
              <a:t>: </a:t>
            </a:r>
            <a:r>
              <a:rPr lang="es-ES" dirty="0" err="1"/>
              <a:t>l’annex</a:t>
            </a:r>
            <a:r>
              <a:rPr lang="es-ES" dirty="0"/>
              <a:t> i la postdata.</a:t>
            </a:r>
            <a:endParaRPr lang="ca-ES" dirty="0"/>
          </a:p>
        </p:txBody>
      </p:sp>
    </p:spTree>
    <p:extLst>
      <p:ext uri="{BB962C8B-B14F-4D97-AF65-F5344CB8AC3E}">
        <p14:creationId xmlns:p14="http://schemas.microsoft.com/office/powerpoint/2010/main" val="6042883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667" y="122306"/>
            <a:ext cx="5256584" cy="673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2677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a:p>
        </p:txBody>
      </p:sp>
      <p:sp>
        <p:nvSpPr>
          <p:cNvPr id="3" name="2 Marcador de contenido"/>
          <p:cNvSpPr>
            <a:spLocks noGrp="1"/>
          </p:cNvSpPr>
          <p:nvPr>
            <p:ph idx="1"/>
          </p:nvPr>
        </p:nvSpPr>
        <p:spPr/>
        <p:txBody>
          <a:bodyPr/>
          <a:lstStyle/>
          <a:p>
            <a:endParaRPr lang="ca-ES"/>
          </a:p>
        </p:txBody>
      </p:sp>
    </p:spTree>
    <p:extLst>
      <p:ext uri="{BB962C8B-B14F-4D97-AF65-F5344CB8AC3E}">
        <p14:creationId xmlns:p14="http://schemas.microsoft.com/office/powerpoint/2010/main" val="1664107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Missatge</a:t>
            </a:r>
            <a:endParaRPr lang="ca-ES" dirty="0"/>
          </a:p>
        </p:txBody>
      </p:sp>
      <p:sp>
        <p:nvSpPr>
          <p:cNvPr id="3" name="2 Marcador de contenido"/>
          <p:cNvSpPr>
            <a:spLocks noGrp="1"/>
          </p:cNvSpPr>
          <p:nvPr>
            <p:ph idx="1"/>
          </p:nvPr>
        </p:nvSpPr>
        <p:spPr/>
        <p:txBody>
          <a:bodyPr/>
          <a:lstStyle/>
          <a:p>
            <a:pPr marL="0" indent="0" algn="just">
              <a:buNone/>
            </a:pPr>
            <a:r>
              <a:rPr lang="ca-ES" dirty="0"/>
              <a:t>El missatge és el conjunt d’idees o d’informacions que l’emissor transmet per mitjà de claus, símbols o imatges, és a dir, tot allò que vol comunicar al receptor. És l’objecte de la comunicació transformat en un codi oral, escrit o </a:t>
            </a:r>
            <a:r>
              <a:rPr lang="ca-ES" dirty="0" smtClean="0"/>
              <a:t>gestual.</a:t>
            </a:r>
          </a:p>
          <a:p>
            <a:pPr marL="0" indent="0">
              <a:buNone/>
            </a:pPr>
            <a:endParaRPr lang="ca-ES" sz="1000" dirty="0" smtClean="0"/>
          </a:p>
          <a:p>
            <a:pPr marL="0" indent="0">
              <a:buNone/>
            </a:pPr>
            <a:r>
              <a:rPr lang="ca-ES" dirty="0" smtClean="0"/>
              <a:t>Per tal que un missatge sigui rebut amb claredat hem de tenir en compte els tres punts següents:</a:t>
            </a:r>
          </a:p>
          <a:p>
            <a:pPr marL="0" indent="0">
              <a:buNone/>
            </a:pPr>
            <a:r>
              <a:rPr lang="ca-ES" dirty="0" smtClean="0"/>
              <a:t>• Ha de contenir aspectes positius respecte de la idea que vol transmetre.</a:t>
            </a:r>
          </a:p>
          <a:p>
            <a:pPr marL="0" indent="0">
              <a:buNone/>
            </a:pPr>
            <a:r>
              <a:rPr lang="ca-ES" dirty="0" smtClean="0"/>
              <a:t>• Ha de captar l’atenció del receptor.</a:t>
            </a:r>
          </a:p>
          <a:p>
            <a:pPr marL="0" indent="0">
              <a:buNone/>
            </a:pPr>
            <a:r>
              <a:rPr lang="ca-ES" dirty="0" smtClean="0"/>
              <a:t>• Ha de ser concret perquè el receptor arribi a les conclusions previstes.</a:t>
            </a:r>
          </a:p>
          <a:p>
            <a:pPr marL="0" indent="0">
              <a:buNone/>
            </a:pPr>
            <a:endParaRPr lang="ca-ES" dirty="0"/>
          </a:p>
        </p:txBody>
      </p:sp>
    </p:spTree>
    <p:extLst>
      <p:ext uri="{BB962C8B-B14F-4D97-AF65-F5344CB8AC3E}">
        <p14:creationId xmlns:p14="http://schemas.microsoft.com/office/powerpoint/2010/main" val="192970532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dad">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1421</TotalTime>
  <Words>7833</Words>
  <Application>Microsoft Office PowerPoint</Application>
  <PresentationFormat>Presentación en pantalla (4:3)</PresentationFormat>
  <Paragraphs>496</Paragraphs>
  <Slides>88</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88</vt:i4>
      </vt:variant>
    </vt:vector>
  </HeadingPairs>
  <TitlesOfParts>
    <vt:vector size="94" baseType="lpstr">
      <vt:lpstr>Arial</vt:lpstr>
      <vt:lpstr>Calibri</vt:lpstr>
      <vt:lpstr>Verdana</vt:lpstr>
      <vt:lpstr>Wingdings</vt:lpstr>
      <vt:lpstr>Tema de Office</vt:lpstr>
      <vt:lpstr>Claridad</vt:lpstr>
      <vt:lpstr>UF1 ORGANITZACIÓ DE L’ATENCIÓ AL CLIENT, CONSMIDOR I USUARI</vt:lpstr>
      <vt:lpstr>1.1 COMUNICACIÓ I INFORMACIÓ</vt:lpstr>
      <vt:lpstr>1.2 Elements de la comunicació</vt:lpstr>
      <vt:lpstr>Emissor</vt:lpstr>
      <vt:lpstr>Presentación de PowerPoint</vt:lpstr>
      <vt:lpstr>Receptor</vt:lpstr>
      <vt:lpstr>Canal</vt:lpstr>
      <vt:lpstr>Context</vt:lpstr>
      <vt:lpstr>Missatge</vt:lpstr>
      <vt:lpstr>Codi</vt:lpstr>
      <vt:lpstr>Presentación de PowerPoint</vt:lpstr>
      <vt:lpstr>Feedback</vt:lpstr>
      <vt:lpstr>1.3 Barreres en la comunicació</vt:lpstr>
      <vt:lpstr>De l’entorn</vt:lpstr>
      <vt:lpstr>De l’emissor</vt:lpstr>
      <vt:lpstr>Del receptor</vt:lpstr>
      <vt:lpstr>1.4 Regles per assolir una bona comunicació</vt:lpstr>
      <vt:lpstr>Presentación de PowerPoint</vt:lpstr>
      <vt:lpstr>1.5 Tipus de comunicació</vt:lpstr>
      <vt:lpstr>Presentación de PowerPoint</vt:lpstr>
      <vt:lpstr>Presentación de PowerPoint</vt:lpstr>
      <vt:lpstr>Presentación de PowerPoint</vt:lpstr>
      <vt:lpstr>Exemple </vt:lpstr>
      <vt:lpstr>2. Tècniques de comunicació oral</vt:lpstr>
      <vt:lpstr>Presentación de PowerPoint</vt:lpstr>
      <vt:lpstr>Presentación de PowerPoint</vt:lpstr>
      <vt:lpstr>Presentación de PowerPoint</vt:lpstr>
      <vt:lpstr>2.1 Escolta activa</vt:lpstr>
      <vt:lpstr>Presentación de PowerPoint</vt:lpstr>
      <vt:lpstr>2.2 L’assertivitat</vt:lpstr>
      <vt:lpstr>Presentación de PowerPoint</vt:lpstr>
      <vt:lpstr>La comunicació assertiva es caracteritza pels següents comportaments o actituds: </vt:lpstr>
      <vt:lpstr>Per aconseguir una comunicació assertiva podem utilitzar diverses tècniques: </vt:lpstr>
      <vt:lpstr>Presentación de PowerPoint</vt:lpstr>
      <vt:lpstr>Així mateix, per a una comunicació assertiva, cal que evitem determinades expressions, com ara: </vt:lpstr>
      <vt:lpstr>3. Tècniques de comunicació no verbal.</vt:lpstr>
      <vt:lpstr>Presentación de PowerPoint</vt:lpstr>
      <vt:lpstr>Presentación de PowerPoint</vt:lpstr>
      <vt:lpstr>3.1 El llenguatge corporal o cinèsica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3.2 tècniques d’imatge personal</vt:lpstr>
      <vt:lpstr>Hi ha unes normes generals i comunes que es poden aplicar en qualsevol situació: </vt:lpstr>
      <vt:lpstr>Presentación de PowerPoint</vt:lpstr>
      <vt:lpstr>3.3 La proxèmica</vt:lpstr>
      <vt:lpstr>Presentación de PowerPoint</vt:lpstr>
      <vt:lpstr>Presentación de PowerPoint</vt:lpstr>
      <vt:lpstr>Presentación de PowerPoint</vt:lpstr>
      <vt:lpstr>3.4 El parallenguatge o paralingüística</vt:lpstr>
      <vt:lpstr>Els components de la veu són: </vt:lpstr>
      <vt:lpstr>Presentación de PowerPoint</vt:lpstr>
      <vt:lpstr>4. La comunicació telefònica</vt:lpstr>
      <vt:lpstr>Presentación de PowerPoint</vt:lpstr>
      <vt:lpstr>Presentación de PowerPoint</vt:lpstr>
      <vt:lpstr>Si cada tipus de comunicació té les seves regles, l’acte telefònic també en té. Cal posar especial èmfasi en els aspectes següents: </vt:lpstr>
      <vt:lpstr>Presentación de PowerPoint</vt:lpstr>
      <vt:lpstr>La veu i el to de veu</vt:lpstr>
      <vt:lpstr>Presentación de PowerPoint</vt:lpstr>
      <vt:lpstr>4.1 La realització de trucades</vt:lpstr>
      <vt:lpstr>Presentación de PowerPoint</vt:lpstr>
      <vt:lpstr>Presentación de PowerPoint</vt:lpstr>
      <vt:lpstr>4.2 La recepció de trucades</vt:lpstr>
      <vt:lpstr>Presentación de PowerPoint</vt:lpstr>
      <vt:lpstr>Presentación de PowerPoint</vt:lpstr>
      <vt:lpstr>Presentación de PowerPoint</vt:lpstr>
      <vt:lpstr>Presentación de PowerPoint</vt:lpstr>
      <vt:lpstr>Presentación de PowerPoint</vt:lpstr>
      <vt:lpstr>5. Les comunicacions escrites</vt:lpstr>
      <vt:lpstr>5.1 El correu electrònic</vt:lpstr>
      <vt:lpstr>Elements del correu electrònic</vt:lpstr>
      <vt:lpstr>Presentación de PowerPoint</vt:lpstr>
      <vt:lpstr>Presentación de PowerPoint</vt:lpstr>
      <vt:lpstr>La carta comercial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UF1 ORGANITZACIÓ DE L’ATENCIÓ AL CLIENT, CONSMIDOR I USUARI</dc:title>
  <dc:creator>Sonia PC</dc:creator>
  <cp:lastModifiedBy>Montse</cp:lastModifiedBy>
  <cp:revision>40</cp:revision>
  <dcterms:created xsi:type="dcterms:W3CDTF">2015-11-02T13:04:10Z</dcterms:created>
  <dcterms:modified xsi:type="dcterms:W3CDTF">2021-11-07T19:33:44Z</dcterms:modified>
</cp:coreProperties>
</file>